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11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presProps.xml" ContentType="application/vnd.openxmlformats-officedocument.presentationml.presPro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583710-B553-4819-9EED-D61FD6409CC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153B70-4BE1-4754-A5DA-B18191B3DC2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64D12E-A92E-411E-B785-E2D4AF723DC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7A2509-25FD-462E-B2CC-9B3E26E4BA4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F2763C-5495-4D22-8153-8077D7AC5A8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E69DF7-A333-422A-B6FA-252CBDC0698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2FA793-D888-48AA-8A1C-80ACAE48497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BB5DE4-D274-42AC-81C6-B6D07B09B1D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968151-5A56-4056-9349-2BD1FCC15C9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6EDB8D-4693-47DC-861A-35A077C519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F12464-8728-4602-814D-73AFDFF6FA3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740A0C-8138-495B-A3D1-35F2B28E461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8A2D619-1D4C-4632-923F-8FD99467C30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e5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"/>
          <p:cNvGrpSpPr/>
          <p:nvPr/>
        </p:nvGrpSpPr>
        <p:grpSpPr>
          <a:xfrm>
            <a:off x="10177560" y="-3844800"/>
            <a:ext cx="6057360" cy="5245560"/>
            <a:chOff x="10177560" y="-3844800"/>
            <a:chExt cx="6057360" cy="5245560"/>
          </a:xfrm>
        </p:grpSpPr>
        <p:sp>
          <p:nvSpPr>
            <p:cNvPr id="42" name="Freeform 3"/>
            <p:cNvSpPr/>
            <p:nvPr/>
          </p:nvSpPr>
          <p:spPr>
            <a:xfrm>
              <a:off x="10177560" y="-3844800"/>
              <a:ext cx="6057360" cy="5245560"/>
            </a:xfrm>
            <a:custGeom>
              <a:avLst/>
              <a:gdLst/>
              <a:ah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solidFill>
              <a:srgbClr val="d8a21e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3" name="Group 4"/>
          <p:cNvGrpSpPr/>
          <p:nvPr/>
        </p:nvGrpSpPr>
        <p:grpSpPr>
          <a:xfrm>
            <a:off x="14983920" y="-1213560"/>
            <a:ext cx="5664600" cy="5266080"/>
            <a:chOff x="14983920" y="-1213560"/>
            <a:chExt cx="5664600" cy="5266080"/>
          </a:xfrm>
        </p:grpSpPr>
        <p:sp>
          <p:nvSpPr>
            <p:cNvPr id="44" name="Freeform 5"/>
            <p:cNvSpPr/>
            <p:nvPr/>
          </p:nvSpPr>
          <p:spPr>
            <a:xfrm>
              <a:off x="14983920" y="-815400"/>
              <a:ext cx="5664600" cy="486792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TextBox 6"/>
            <p:cNvSpPr/>
            <p:nvPr/>
          </p:nvSpPr>
          <p:spPr>
            <a:xfrm>
              <a:off x="15780600" y="-1213560"/>
              <a:ext cx="4071240" cy="5266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" name="Group 7"/>
          <p:cNvGrpSpPr/>
          <p:nvPr/>
        </p:nvGrpSpPr>
        <p:grpSpPr>
          <a:xfrm>
            <a:off x="10110600" y="1657080"/>
            <a:ext cx="6057360" cy="5245560"/>
            <a:chOff x="10110600" y="1657080"/>
            <a:chExt cx="6057360" cy="5245560"/>
          </a:xfrm>
        </p:grpSpPr>
        <p:sp>
          <p:nvSpPr>
            <p:cNvPr id="47" name="Freeform 8"/>
            <p:cNvSpPr/>
            <p:nvPr/>
          </p:nvSpPr>
          <p:spPr>
            <a:xfrm>
              <a:off x="10110600" y="1657080"/>
              <a:ext cx="6057360" cy="5245560"/>
            </a:xfrm>
            <a:custGeom>
              <a:avLst/>
              <a:gdLst/>
              <a:ah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" name="Group 9"/>
          <p:cNvGrpSpPr/>
          <p:nvPr/>
        </p:nvGrpSpPr>
        <p:grpSpPr>
          <a:xfrm>
            <a:off x="14907960" y="4343040"/>
            <a:ext cx="6057360" cy="5245560"/>
            <a:chOff x="14907960" y="4343040"/>
            <a:chExt cx="6057360" cy="5245560"/>
          </a:xfrm>
        </p:grpSpPr>
        <p:sp>
          <p:nvSpPr>
            <p:cNvPr id="49" name="Freeform 10"/>
            <p:cNvSpPr/>
            <p:nvPr/>
          </p:nvSpPr>
          <p:spPr>
            <a:xfrm>
              <a:off x="14907960" y="4343040"/>
              <a:ext cx="6057360" cy="5245560"/>
            </a:xfrm>
            <a:custGeom>
              <a:avLst/>
              <a:gdLst/>
              <a:ah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" name="Group 11"/>
          <p:cNvGrpSpPr/>
          <p:nvPr/>
        </p:nvGrpSpPr>
        <p:grpSpPr>
          <a:xfrm>
            <a:off x="14907960" y="9462240"/>
            <a:ext cx="5927760" cy="5510880"/>
            <a:chOff x="14907960" y="9462240"/>
            <a:chExt cx="5927760" cy="5510880"/>
          </a:xfrm>
        </p:grpSpPr>
        <p:sp>
          <p:nvSpPr>
            <p:cNvPr id="51" name="Freeform 12"/>
            <p:cNvSpPr/>
            <p:nvPr/>
          </p:nvSpPr>
          <p:spPr>
            <a:xfrm>
              <a:off x="14907960" y="9879120"/>
              <a:ext cx="5927760" cy="50940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TextBox 13"/>
            <p:cNvSpPr/>
            <p:nvPr/>
          </p:nvSpPr>
          <p:spPr>
            <a:xfrm>
              <a:off x="15741360" y="9462240"/>
              <a:ext cx="4260240" cy="5510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" name="Group 14"/>
          <p:cNvGrpSpPr/>
          <p:nvPr/>
        </p:nvGrpSpPr>
        <p:grpSpPr>
          <a:xfrm>
            <a:off x="5331600" y="-1221840"/>
            <a:ext cx="6057360" cy="5245560"/>
            <a:chOff x="5331600" y="-1221840"/>
            <a:chExt cx="6057360" cy="5245560"/>
          </a:xfrm>
        </p:grpSpPr>
        <p:sp>
          <p:nvSpPr>
            <p:cNvPr id="54" name="Freeform 15"/>
            <p:cNvSpPr/>
            <p:nvPr/>
          </p:nvSpPr>
          <p:spPr>
            <a:xfrm>
              <a:off x="5331600" y="-1221840"/>
              <a:ext cx="6057360" cy="5245560"/>
            </a:xfrm>
            <a:custGeom>
              <a:avLst/>
              <a:gdLst/>
              <a:ah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" name="Group 16"/>
          <p:cNvGrpSpPr/>
          <p:nvPr/>
        </p:nvGrpSpPr>
        <p:grpSpPr>
          <a:xfrm>
            <a:off x="379440" y="398520"/>
            <a:ext cx="4209480" cy="6418440"/>
            <a:chOff x="379440" y="398520"/>
            <a:chExt cx="4209480" cy="6418440"/>
          </a:xfrm>
        </p:grpSpPr>
        <p:sp>
          <p:nvSpPr>
            <p:cNvPr id="56" name="Freeform 17"/>
            <p:cNvSpPr/>
            <p:nvPr/>
          </p:nvSpPr>
          <p:spPr>
            <a:xfrm>
              <a:off x="379440" y="398520"/>
              <a:ext cx="4209480" cy="6418440"/>
            </a:xfrm>
            <a:custGeom>
              <a:avLst/>
              <a:gdLst/>
              <a:ahLst/>
              <a:rect l="l" t="t" r="r" b="b"/>
              <a:pathLst>
                <a:path w="3585346" h="5466286">
                  <a:moveTo>
                    <a:pt x="3421516" y="0"/>
                  </a:moveTo>
                  <a:lnTo>
                    <a:pt x="0" y="0"/>
                  </a:lnTo>
                  <a:lnTo>
                    <a:pt x="0" y="5466286"/>
                  </a:lnTo>
                  <a:lnTo>
                    <a:pt x="76200" y="5466286"/>
                  </a:lnTo>
                  <a:lnTo>
                    <a:pt x="76200" y="76200"/>
                  </a:lnTo>
                  <a:lnTo>
                    <a:pt x="3585346" y="76200"/>
                  </a:lnTo>
                  <a:lnTo>
                    <a:pt x="3585346" y="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" name="Freeform 18"/>
          <p:cNvSpPr/>
          <p:nvPr/>
        </p:nvSpPr>
        <p:spPr>
          <a:xfrm>
            <a:off x="-169200" y="9438120"/>
            <a:ext cx="3224520" cy="3212280"/>
          </a:xfrm>
          <a:custGeom>
            <a:avLst/>
            <a:gdLst/>
            <a:ahLst/>
            <a:rect l="l" t="t" r="r" b="b"/>
            <a:pathLst>
              <a:path w="3225149" h="3213055">
                <a:moveTo>
                  <a:pt x="0" y="0"/>
                </a:moveTo>
                <a:lnTo>
                  <a:pt x="3225149" y="0"/>
                </a:lnTo>
                <a:lnTo>
                  <a:pt x="3225149" y="3213055"/>
                </a:lnTo>
                <a:lnTo>
                  <a:pt x="0" y="321305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TextBox 19"/>
          <p:cNvSpPr/>
          <p:nvPr/>
        </p:nvSpPr>
        <p:spPr>
          <a:xfrm>
            <a:off x="923760" y="3918600"/>
            <a:ext cx="7331040" cy="260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0270"/>
              </a:lnSpc>
              <a:buNone/>
            </a:pPr>
            <a:r>
              <a:rPr b="0" lang="en-US" sz="10370" spc="-1" strike="noStrike">
                <a:solidFill>
                  <a:srgbClr val="000000"/>
                </a:solidFill>
                <a:latin typeface="Open Sans Extra Bold"/>
                <a:ea typeface="DejaVu Sans"/>
              </a:rPr>
              <a:t>DATA ANALYSIS</a:t>
            </a:r>
            <a:endParaRPr b="0" lang="en-IN" sz="10370" spc="-1" strike="noStrike">
              <a:latin typeface="Arial"/>
            </a:endParaRPr>
          </a:p>
        </p:txBody>
      </p:sp>
      <p:sp>
        <p:nvSpPr>
          <p:cNvPr id="59" name="TextBox 20"/>
          <p:cNvSpPr/>
          <p:nvPr/>
        </p:nvSpPr>
        <p:spPr>
          <a:xfrm>
            <a:off x="923760" y="6751080"/>
            <a:ext cx="7436160" cy="62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901"/>
              </a:lnSpc>
              <a:buNone/>
            </a:pPr>
            <a:r>
              <a:rPr b="0" lang="en-US" sz="3500" spc="290" strike="noStrike">
                <a:solidFill>
                  <a:srgbClr val="000000"/>
                </a:solidFill>
                <a:latin typeface="Open Sans Bold Bold"/>
                <a:ea typeface="DejaVu Sans"/>
              </a:rPr>
              <a:t> </a:t>
            </a:r>
            <a:r>
              <a:rPr b="0" lang="en-US" sz="3500" spc="290" strike="noStrike">
                <a:solidFill>
                  <a:srgbClr val="000000"/>
                </a:solidFill>
                <a:latin typeface="Open Sans Bold Bold"/>
                <a:ea typeface="DejaVu Sans"/>
              </a:rPr>
              <a:t>Car Price Prediction</a:t>
            </a:r>
            <a:endParaRPr b="0" lang="en-IN" sz="3500" spc="-1" strike="noStrike">
              <a:latin typeface="Arial"/>
            </a:endParaRPr>
          </a:p>
        </p:txBody>
      </p:sp>
      <p:grpSp>
        <p:nvGrpSpPr>
          <p:cNvPr id="60" name="Group 21"/>
          <p:cNvGrpSpPr/>
          <p:nvPr/>
        </p:nvGrpSpPr>
        <p:grpSpPr>
          <a:xfrm>
            <a:off x="10503720" y="6762240"/>
            <a:ext cx="5664600" cy="5266440"/>
            <a:chOff x="10503720" y="6762240"/>
            <a:chExt cx="5664600" cy="5266440"/>
          </a:xfrm>
        </p:grpSpPr>
        <p:sp>
          <p:nvSpPr>
            <p:cNvPr id="61" name="Freeform 22"/>
            <p:cNvSpPr/>
            <p:nvPr/>
          </p:nvSpPr>
          <p:spPr>
            <a:xfrm>
              <a:off x="10503720" y="7160760"/>
              <a:ext cx="5664600" cy="486792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TextBox 23"/>
            <p:cNvSpPr/>
            <p:nvPr/>
          </p:nvSpPr>
          <p:spPr>
            <a:xfrm>
              <a:off x="11300400" y="6762240"/>
              <a:ext cx="4071240" cy="5266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e5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"/>
          <p:cNvGrpSpPr/>
          <p:nvPr/>
        </p:nvGrpSpPr>
        <p:grpSpPr>
          <a:xfrm>
            <a:off x="5719320" y="-42480"/>
            <a:ext cx="8350200" cy="1070640"/>
            <a:chOff x="5719320" y="-42480"/>
            <a:chExt cx="8350200" cy="1070640"/>
          </a:xfrm>
        </p:grpSpPr>
        <p:sp>
          <p:nvSpPr>
            <p:cNvPr id="225" name="Freeform 3"/>
            <p:cNvSpPr/>
            <p:nvPr/>
          </p:nvSpPr>
          <p:spPr>
            <a:xfrm>
              <a:off x="5719320" y="151200"/>
              <a:ext cx="8350200" cy="876960"/>
            </a:xfrm>
            <a:custGeom>
              <a:avLst/>
              <a:gdLst/>
              <a:ahLst/>
              <a:rect l="l" t="t" r="r" b="b"/>
              <a:pathLst>
                <a:path w="2465912" h="259138">
                  <a:moveTo>
                    <a:pt x="14833" y="0"/>
                  </a:moveTo>
                  <a:lnTo>
                    <a:pt x="2451079" y="0"/>
                  </a:lnTo>
                  <a:cubicBezTo>
                    <a:pt x="2459271" y="0"/>
                    <a:pt x="2465912" y="6641"/>
                    <a:pt x="2465912" y="14833"/>
                  </a:cubicBezTo>
                  <a:lnTo>
                    <a:pt x="2465912" y="244305"/>
                  </a:lnTo>
                  <a:cubicBezTo>
                    <a:pt x="2465912" y="252497"/>
                    <a:pt x="2459271" y="259138"/>
                    <a:pt x="2451079" y="259138"/>
                  </a:cubicBezTo>
                  <a:lnTo>
                    <a:pt x="14833" y="259138"/>
                  </a:lnTo>
                  <a:cubicBezTo>
                    <a:pt x="6641" y="259138"/>
                    <a:pt x="0" y="252497"/>
                    <a:pt x="0" y="244305"/>
                  </a:cubicBezTo>
                  <a:lnTo>
                    <a:pt x="0" y="14833"/>
                  </a:lnTo>
                  <a:cubicBezTo>
                    <a:pt x="0" y="6641"/>
                    <a:pt x="6641" y="0"/>
                    <a:pt x="14833" y="0"/>
                  </a:cubicBez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TextBox 4"/>
            <p:cNvSpPr/>
            <p:nvPr/>
          </p:nvSpPr>
          <p:spPr>
            <a:xfrm>
              <a:off x="5719320" y="-42480"/>
              <a:ext cx="8350200" cy="1070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7" name="Group 5"/>
          <p:cNvGrpSpPr/>
          <p:nvPr/>
        </p:nvGrpSpPr>
        <p:grpSpPr>
          <a:xfrm>
            <a:off x="2122920" y="-860040"/>
            <a:ext cx="3334680" cy="3099960"/>
            <a:chOff x="2122920" y="-860040"/>
            <a:chExt cx="3334680" cy="3099960"/>
          </a:xfrm>
        </p:grpSpPr>
        <p:sp>
          <p:nvSpPr>
            <p:cNvPr id="228" name="Freeform 6"/>
            <p:cNvSpPr/>
            <p:nvPr/>
          </p:nvSpPr>
          <p:spPr>
            <a:xfrm>
              <a:off x="2122920" y="-62568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TextBox 7"/>
            <p:cNvSpPr/>
            <p:nvPr/>
          </p:nvSpPr>
          <p:spPr>
            <a:xfrm>
              <a:off x="2592000" y="-86004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0" name="Group 8"/>
          <p:cNvGrpSpPr/>
          <p:nvPr/>
        </p:nvGrpSpPr>
        <p:grpSpPr>
          <a:xfrm>
            <a:off x="-328320" y="-1959480"/>
            <a:ext cx="2975400" cy="2766240"/>
            <a:chOff x="-328320" y="-1959480"/>
            <a:chExt cx="2975400" cy="2766240"/>
          </a:xfrm>
        </p:grpSpPr>
        <p:sp>
          <p:nvSpPr>
            <p:cNvPr id="231" name="Freeform 9"/>
            <p:cNvSpPr/>
            <p:nvPr/>
          </p:nvSpPr>
          <p:spPr>
            <a:xfrm>
              <a:off x="-328320" y="-1750320"/>
              <a:ext cx="2975400" cy="255708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TextBox 10"/>
            <p:cNvSpPr/>
            <p:nvPr/>
          </p:nvSpPr>
          <p:spPr>
            <a:xfrm>
              <a:off x="90000" y="-1959480"/>
              <a:ext cx="2138400" cy="27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3" name="Group 11"/>
          <p:cNvGrpSpPr/>
          <p:nvPr/>
        </p:nvGrpSpPr>
        <p:grpSpPr>
          <a:xfrm>
            <a:off x="-712080" y="714600"/>
            <a:ext cx="3743280" cy="3479760"/>
            <a:chOff x="-712080" y="714600"/>
            <a:chExt cx="3743280" cy="3479760"/>
          </a:xfrm>
        </p:grpSpPr>
        <p:sp>
          <p:nvSpPr>
            <p:cNvPr id="234" name="Freeform 12"/>
            <p:cNvSpPr/>
            <p:nvPr/>
          </p:nvSpPr>
          <p:spPr>
            <a:xfrm>
              <a:off x="-712080" y="977760"/>
              <a:ext cx="3743280" cy="3216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TextBox 13"/>
            <p:cNvSpPr/>
            <p:nvPr/>
          </p:nvSpPr>
          <p:spPr>
            <a:xfrm>
              <a:off x="-185760" y="714600"/>
              <a:ext cx="2690280" cy="347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6" name="AutoShape 14"/>
          <p:cNvSpPr/>
          <p:nvPr/>
        </p:nvSpPr>
        <p:spPr>
          <a:xfrm>
            <a:off x="980640" y="9969840"/>
            <a:ext cx="4834440" cy="360"/>
          </a:xfrm>
          <a:prstGeom prst="line">
            <a:avLst/>
          </a:prstGeom>
          <a:ln w="95250">
            <a:solidFill>
              <a:srgbClr val="d8a2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7" name="Group 15"/>
          <p:cNvGrpSpPr/>
          <p:nvPr/>
        </p:nvGrpSpPr>
        <p:grpSpPr>
          <a:xfrm>
            <a:off x="-757080" y="6409800"/>
            <a:ext cx="3334680" cy="3099960"/>
            <a:chOff x="-757080" y="6409800"/>
            <a:chExt cx="3334680" cy="3099960"/>
          </a:xfrm>
        </p:grpSpPr>
        <p:sp>
          <p:nvSpPr>
            <p:cNvPr id="238" name="Freeform 16"/>
            <p:cNvSpPr/>
            <p:nvPr/>
          </p:nvSpPr>
          <p:spPr>
            <a:xfrm>
              <a:off x="-757080" y="664416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TextBox 17"/>
            <p:cNvSpPr/>
            <p:nvPr/>
          </p:nvSpPr>
          <p:spPr>
            <a:xfrm>
              <a:off x="-288000" y="640980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0" name="Group 18"/>
          <p:cNvGrpSpPr/>
          <p:nvPr/>
        </p:nvGrpSpPr>
        <p:grpSpPr>
          <a:xfrm>
            <a:off x="16170120" y="6078240"/>
            <a:ext cx="3334680" cy="3100320"/>
            <a:chOff x="16170120" y="6078240"/>
            <a:chExt cx="3334680" cy="3100320"/>
          </a:xfrm>
        </p:grpSpPr>
        <p:sp>
          <p:nvSpPr>
            <p:cNvPr id="241" name="Freeform 19"/>
            <p:cNvSpPr/>
            <p:nvPr/>
          </p:nvSpPr>
          <p:spPr>
            <a:xfrm>
              <a:off x="16170120" y="631296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TextBox 20"/>
            <p:cNvSpPr/>
            <p:nvPr/>
          </p:nvSpPr>
          <p:spPr>
            <a:xfrm>
              <a:off x="16639200" y="607824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3" name="Group 21"/>
          <p:cNvGrpSpPr/>
          <p:nvPr/>
        </p:nvGrpSpPr>
        <p:grpSpPr>
          <a:xfrm>
            <a:off x="13334040" y="7538760"/>
            <a:ext cx="3743280" cy="3479760"/>
            <a:chOff x="13334040" y="7538760"/>
            <a:chExt cx="3743280" cy="3479760"/>
          </a:xfrm>
        </p:grpSpPr>
        <p:sp>
          <p:nvSpPr>
            <p:cNvPr id="244" name="Freeform 22"/>
            <p:cNvSpPr/>
            <p:nvPr/>
          </p:nvSpPr>
          <p:spPr>
            <a:xfrm>
              <a:off x="13334040" y="7801920"/>
              <a:ext cx="3743280" cy="3216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TextBox 23"/>
            <p:cNvSpPr/>
            <p:nvPr/>
          </p:nvSpPr>
          <p:spPr>
            <a:xfrm>
              <a:off x="13860360" y="7538760"/>
              <a:ext cx="2690280" cy="347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6" name="Group 24"/>
          <p:cNvGrpSpPr/>
          <p:nvPr/>
        </p:nvGrpSpPr>
        <p:grpSpPr>
          <a:xfrm>
            <a:off x="16493400" y="9176040"/>
            <a:ext cx="3334680" cy="3100320"/>
            <a:chOff x="16493400" y="9176040"/>
            <a:chExt cx="3334680" cy="3100320"/>
          </a:xfrm>
        </p:grpSpPr>
        <p:sp>
          <p:nvSpPr>
            <p:cNvPr id="247" name="Freeform 25"/>
            <p:cNvSpPr/>
            <p:nvPr/>
          </p:nvSpPr>
          <p:spPr>
            <a:xfrm>
              <a:off x="16493400" y="941076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TextBox 26"/>
            <p:cNvSpPr/>
            <p:nvPr/>
          </p:nvSpPr>
          <p:spPr>
            <a:xfrm>
              <a:off x="16962480" y="917604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9" name="Group 27"/>
          <p:cNvGrpSpPr/>
          <p:nvPr/>
        </p:nvGrpSpPr>
        <p:grpSpPr>
          <a:xfrm>
            <a:off x="16772760" y="3090960"/>
            <a:ext cx="3334680" cy="3099960"/>
            <a:chOff x="16772760" y="3090960"/>
            <a:chExt cx="3334680" cy="3099960"/>
          </a:xfrm>
        </p:grpSpPr>
        <p:sp>
          <p:nvSpPr>
            <p:cNvPr id="250" name="Freeform 28"/>
            <p:cNvSpPr/>
            <p:nvPr/>
          </p:nvSpPr>
          <p:spPr>
            <a:xfrm>
              <a:off x="16772760" y="332532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TextBox 29"/>
            <p:cNvSpPr/>
            <p:nvPr/>
          </p:nvSpPr>
          <p:spPr>
            <a:xfrm>
              <a:off x="17241840" y="309096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2" name="Group 30"/>
          <p:cNvGrpSpPr/>
          <p:nvPr/>
        </p:nvGrpSpPr>
        <p:grpSpPr>
          <a:xfrm>
            <a:off x="17113680" y="-860040"/>
            <a:ext cx="3334680" cy="3099960"/>
            <a:chOff x="17113680" y="-860040"/>
            <a:chExt cx="3334680" cy="3099960"/>
          </a:xfrm>
        </p:grpSpPr>
        <p:sp>
          <p:nvSpPr>
            <p:cNvPr id="253" name="Freeform 31"/>
            <p:cNvSpPr/>
            <p:nvPr/>
          </p:nvSpPr>
          <p:spPr>
            <a:xfrm>
              <a:off x="17113680" y="-62568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TextBox 32"/>
            <p:cNvSpPr/>
            <p:nvPr/>
          </p:nvSpPr>
          <p:spPr>
            <a:xfrm>
              <a:off x="17582760" y="-86004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5" name="Group 33"/>
          <p:cNvGrpSpPr/>
          <p:nvPr/>
        </p:nvGrpSpPr>
        <p:grpSpPr>
          <a:xfrm>
            <a:off x="14682240" y="-1760400"/>
            <a:ext cx="2975400" cy="2766240"/>
            <a:chOff x="14682240" y="-1760400"/>
            <a:chExt cx="2975400" cy="2766240"/>
          </a:xfrm>
        </p:grpSpPr>
        <p:sp>
          <p:nvSpPr>
            <p:cNvPr id="256" name="Freeform 34"/>
            <p:cNvSpPr/>
            <p:nvPr/>
          </p:nvSpPr>
          <p:spPr>
            <a:xfrm>
              <a:off x="14682240" y="-1551240"/>
              <a:ext cx="2975400" cy="255708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TextBox 35"/>
            <p:cNvSpPr/>
            <p:nvPr/>
          </p:nvSpPr>
          <p:spPr>
            <a:xfrm>
              <a:off x="15100560" y="-1760400"/>
              <a:ext cx="2138400" cy="27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8" name="Freeform 36"/>
          <p:cNvSpPr/>
          <p:nvPr/>
        </p:nvSpPr>
        <p:spPr>
          <a:xfrm>
            <a:off x="540000" y="2094480"/>
            <a:ext cx="9616680" cy="2945160"/>
          </a:xfrm>
          <a:custGeom>
            <a:avLst/>
            <a:gdLst/>
            <a:ahLst/>
            <a:rect l="l" t="t" r="r" b="b"/>
            <a:pathLst>
              <a:path w="9617560" h="2945828">
                <a:moveTo>
                  <a:pt x="0" y="0"/>
                </a:moveTo>
                <a:lnTo>
                  <a:pt x="9617560" y="0"/>
                </a:lnTo>
                <a:lnTo>
                  <a:pt x="9617560" y="2945827"/>
                </a:lnTo>
                <a:lnTo>
                  <a:pt x="0" y="294582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Freeform 37"/>
          <p:cNvSpPr/>
          <p:nvPr/>
        </p:nvSpPr>
        <p:spPr>
          <a:xfrm>
            <a:off x="6162480" y="4970160"/>
            <a:ext cx="10757160" cy="3669480"/>
          </a:xfrm>
          <a:custGeom>
            <a:avLst/>
            <a:gdLst/>
            <a:ahLst/>
            <a:rect l="l" t="t" r="r" b="b"/>
            <a:pathLst>
              <a:path w="10757984" h="3670173">
                <a:moveTo>
                  <a:pt x="0" y="0"/>
                </a:moveTo>
                <a:lnTo>
                  <a:pt x="10757984" y="0"/>
                </a:lnTo>
                <a:lnTo>
                  <a:pt x="10757984" y="3670173"/>
                </a:lnTo>
                <a:lnTo>
                  <a:pt x="0" y="367017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TextBox 38"/>
          <p:cNvSpPr/>
          <p:nvPr/>
        </p:nvSpPr>
        <p:spPr>
          <a:xfrm>
            <a:off x="5999040" y="141480"/>
            <a:ext cx="7763040" cy="18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279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Canva Sans 2 Bold"/>
                <a:ea typeface="DejaVu Sans"/>
              </a:rPr>
              <a:t>Decision Tree Regressor</a:t>
            </a:r>
            <a:endParaRPr b="0" lang="en-IN" sz="5200" spc="-1" strike="noStrike">
              <a:latin typeface="Arial"/>
            </a:endParaRPr>
          </a:p>
        </p:txBody>
      </p:sp>
      <p:sp>
        <p:nvSpPr>
          <p:cNvPr id="261" name="TextBox 39"/>
          <p:cNvSpPr/>
          <p:nvPr/>
        </p:nvSpPr>
        <p:spPr>
          <a:xfrm>
            <a:off x="10777320" y="2745000"/>
            <a:ext cx="2984400" cy="60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759"/>
              </a:lnSpc>
              <a:buNone/>
            </a:pPr>
            <a:r>
              <a:rPr b="0" lang="en-US" sz="3400" spc="-1" strike="noStrike">
                <a:solidFill>
                  <a:srgbClr val="000000"/>
                </a:solidFill>
                <a:latin typeface="Canva Sans 2 Bold"/>
                <a:ea typeface="DejaVu Sans"/>
              </a:rPr>
              <a:t>&lt;-CODE</a:t>
            </a:r>
            <a:endParaRPr b="0" lang="en-IN" sz="3400" spc="-1" strike="noStrike">
              <a:latin typeface="Arial"/>
            </a:endParaRPr>
          </a:p>
        </p:txBody>
      </p:sp>
      <p:sp>
        <p:nvSpPr>
          <p:cNvPr id="262" name="TextBox 40"/>
          <p:cNvSpPr/>
          <p:nvPr/>
        </p:nvSpPr>
        <p:spPr>
          <a:xfrm>
            <a:off x="3031560" y="6063840"/>
            <a:ext cx="3521520" cy="60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759"/>
              </a:lnSpc>
              <a:buNone/>
            </a:pPr>
            <a:r>
              <a:rPr b="0" lang="en-US" sz="3400" spc="-1" strike="noStrike">
                <a:solidFill>
                  <a:srgbClr val="000000"/>
                </a:solidFill>
                <a:latin typeface="Canva Sans 2 Bold"/>
                <a:ea typeface="DejaVu Sans"/>
              </a:rPr>
              <a:t>Output -&gt;</a:t>
            </a:r>
            <a:endParaRPr b="0" lang="en-IN" sz="3400" spc="-1" strike="noStrike">
              <a:latin typeface="Arial"/>
            </a:endParaRPr>
          </a:p>
        </p:txBody>
      </p:sp>
      <p:sp>
        <p:nvSpPr>
          <p:cNvPr id="263" name="TextBox 41"/>
          <p:cNvSpPr/>
          <p:nvPr/>
        </p:nvSpPr>
        <p:spPr>
          <a:xfrm>
            <a:off x="2717640" y="8555400"/>
            <a:ext cx="11468520" cy="18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34040" indent="-367200">
              <a:lnSpc>
                <a:spcPts val="4759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nva Sans 2"/>
                <a:ea typeface="DejaVu Sans"/>
              </a:rPr>
              <a:t>The decision tree regressor model gave us </a:t>
            </a:r>
            <a:r>
              <a:rPr b="0" lang="en-US" sz="3400" spc="-1" strike="noStrike">
                <a:solidFill>
                  <a:srgbClr val="000000"/>
                </a:solidFill>
                <a:latin typeface="Canva Sans 2 Bold"/>
                <a:ea typeface="DejaVu Sans"/>
              </a:rPr>
              <a:t>87.78% </a:t>
            </a:r>
            <a:endParaRPr b="0" lang="en-IN" sz="3400" spc="-1" strike="noStrike">
              <a:latin typeface="Arial"/>
            </a:endParaRPr>
          </a:p>
          <a:p>
            <a:pPr>
              <a:lnSpc>
                <a:spcPts val="4759"/>
              </a:lnSpc>
              <a:buNone/>
            </a:pPr>
            <a:r>
              <a:rPr b="0" lang="en-US" sz="3400" spc="-1" strike="noStrike">
                <a:solidFill>
                  <a:srgbClr val="000000"/>
                </a:solidFill>
                <a:latin typeface="Canva Sans 2"/>
                <a:ea typeface="DejaVu Sans"/>
              </a:rPr>
              <a:t>       </a:t>
            </a:r>
            <a:r>
              <a:rPr b="0" lang="en-US" sz="3400" spc="-1" strike="noStrike">
                <a:solidFill>
                  <a:srgbClr val="000000"/>
                </a:solidFill>
                <a:latin typeface="Canva Sans 2"/>
                <a:ea typeface="DejaVu Sans"/>
              </a:rPr>
              <a:t>accuracy.</a:t>
            </a:r>
            <a:endParaRPr b="0" lang="en-IN" sz="3400" spc="-1" strike="noStrike">
              <a:latin typeface="Arial"/>
            </a:endParaRPr>
          </a:p>
        </p:txBody>
      </p:sp>
      <p:grpSp>
        <p:nvGrpSpPr>
          <p:cNvPr id="264" name="Group 42"/>
          <p:cNvGrpSpPr/>
          <p:nvPr/>
        </p:nvGrpSpPr>
        <p:grpSpPr>
          <a:xfrm>
            <a:off x="14412600" y="1181160"/>
            <a:ext cx="3245040" cy="2810160"/>
            <a:chOff x="14412600" y="1181160"/>
            <a:chExt cx="3245040" cy="2810160"/>
          </a:xfrm>
        </p:grpSpPr>
        <p:sp>
          <p:nvSpPr>
            <p:cNvPr id="265" name="Freeform 43"/>
            <p:cNvSpPr/>
            <p:nvPr/>
          </p:nvSpPr>
          <p:spPr>
            <a:xfrm>
              <a:off x="14412600" y="1181160"/>
              <a:ext cx="3245040" cy="2810160"/>
            </a:xfrm>
            <a:custGeom>
              <a:avLst/>
              <a:gdLst/>
              <a:ah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e5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roup 2"/>
          <p:cNvGrpSpPr/>
          <p:nvPr/>
        </p:nvGrpSpPr>
        <p:grpSpPr>
          <a:xfrm>
            <a:off x="16102800" y="6201360"/>
            <a:ext cx="3344040" cy="2895840"/>
            <a:chOff x="16102800" y="6201360"/>
            <a:chExt cx="3344040" cy="2895840"/>
          </a:xfrm>
        </p:grpSpPr>
        <p:sp>
          <p:nvSpPr>
            <p:cNvPr id="267" name="Freeform 3"/>
            <p:cNvSpPr/>
            <p:nvPr/>
          </p:nvSpPr>
          <p:spPr>
            <a:xfrm>
              <a:off x="16102800" y="6201360"/>
              <a:ext cx="3344040" cy="2895840"/>
            </a:xfrm>
            <a:custGeom>
              <a:avLst/>
              <a:gdLst/>
              <a:ah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8" name="Group 4"/>
          <p:cNvGrpSpPr/>
          <p:nvPr/>
        </p:nvGrpSpPr>
        <p:grpSpPr>
          <a:xfrm>
            <a:off x="-864720" y="6491880"/>
            <a:ext cx="3245040" cy="2810160"/>
            <a:chOff x="-864720" y="6491880"/>
            <a:chExt cx="3245040" cy="2810160"/>
          </a:xfrm>
        </p:grpSpPr>
        <p:sp>
          <p:nvSpPr>
            <p:cNvPr id="269" name="Freeform 5"/>
            <p:cNvSpPr/>
            <p:nvPr/>
          </p:nvSpPr>
          <p:spPr>
            <a:xfrm>
              <a:off x="-864720" y="6491880"/>
              <a:ext cx="3245040" cy="2810160"/>
            </a:xfrm>
            <a:custGeom>
              <a:avLst/>
              <a:gdLst/>
              <a:ah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0" name="Group 6"/>
          <p:cNvGrpSpPr/>
          <p:nvPr/>
        </p:nvGrpSpPr>
        <p:grpSpPr>
          <a:xfrm>
            <a:off x="-480600" y="-2111760"/>
            <a:ext cx="2975400" cy="2766240"/>
            <a:chOff x="-480600" y="-2111760"/>
            <a:chExt cx="2975400" cy="2766240"/>
          </a:xfrm>
        </p:grpSpPr>
        <p:sp>
          <p:nvSpPr>
            <p:cNvPr id="271" name="Freeform 7"/>
            <p:cNvSpPr/>
            <p:nvPr/>
          </p:nvSpPr>
          <p:spPr>
            <a:xfrm>
              <a:off x="-480600" y="-1902600"/>
              <a:ext cx="2975400" cy="255708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TextBox 8"/>
            <p:cNvSpPr/>
            <p:nvPr/>
          </p:nvSpPr>
          <p:spPr>
            <a:xfrm>
              <a:off x="-62280" y="-2111760"/>
              <a:ext cx="2138400" cy="27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3" name="Group 9"/>
          <p:cNvGrpSpPr/>
          <p:nvPr/>
        </p:nvGrpSpPr>
        <p:grpSpPr>
          <a:xfrm>
            <a:off x="13181760" y="7386480"/>
            <a:ext cx="3743280" cy="3479760"/>
            <a:chOff x="13181760" y="7386480"/>
            <a:chExt cx="3743280" cy="3479760"/>
          </a:xfrm>
        </p:grpSpPr>
        <p:sp>
          <p:nvSpPr>
            <p:cNvPr id="274" name="Freeform 10"/>
            <p:cNvSpPr/>
            <p:nvPr/>
          </p:nvSpPr>
          <p:spPr>
            <a:xfrm>
              <a:off x="13181760" y="7649640"/>
              <a:ext cx="3743280" cy="3216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TextBox 11"/>
            <p:cNvSpPr/>
            <p:nvPr/>
          </p:nvSpPr>
          <p:spPr>
            <a:xfrm>
              <a:off x="13708080" y="7386480"/>
              <a:ext cx="2690280" cy="347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6" name="Group 12"/>
          <p:cNvGrpSpPr/>
          <p:nvPr/>
        </p:nvGrpSpPr>
        <p:grpSpPr>
          <a:xfrm>
            <a:off x="-864720" y="561960"/>
            <a:ext cx="3743280" cy="3480120"/>
            <a:chOff x="-864720" y="561960"/>
            <a:chExt cx="3743280" cy="3480120"/>
          </a:xfrm>
        </p:grpSpPr>
        <p:sp>
          <p:nvSpPr>
            <p:cNvPr id="277" name="Freeform 13"/>
            <p:cNvSpPr/>
            <p:nvPr/>
          </p:nvSpPr>
          <p:spPr>
            <a:xfrm>
              <a:off x="-864720" y="825480"/>
              <a:ext cx="3743280" cy="3216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TextBox 14"/>
            <p:cNvSpPr/>
            <p:nvPr/>
          </p:nvSpPr>
          <p:spPr>
            <a:xfrm>
              <a:off x="-338040" y="561960"/>
              <a:ext cx="2690280" cy="347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9" name="Group 15"/>
          <p:cNvGrpSpPr/>
          <p:nvPr/>
        </p:nvGrpSpPr>
        <p:grpSpPr>
          <a:xfrm>
            <a:off x="1970280" y="-1012680"/>
            <a:ext cx="3334680" cy="3100320"/>
            <a:chOff x="1970280" y="-1012680"/>
            <a:chExt cx="3334680" cy="3100320"/>
          </a:xfrm>
        </p:grpSpPr>
        <p:sp>
          <p:nvSpPr>
            <p:cNvPr id="280" name="Freeform 16"/>
            <p:cNvSpPr/>
            <p:nvPr/>
          </p:nvSpPr>
          <p:spPr>
            <a:xfrm>
              <a:off x="1970280" y="-77796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TextBox 17"/>
            <p:cNvSpPr/>
            <p:nvPr/>
          </p:nvSpPr>
          <p:spPr>
            <a:xfrm>
              <a:off x="2439360" y="-101268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2" name="Group 18"/>
          <p:cNvGrpSpPr/>
          <p:nvPr/>
        </p:nvGrpSpPr>
        <p:grpSpPr>
          <a:xfrm>
            <a:off x="5683680" y="178920"/>
            <a:ext cx="7790400" cy="1070640"/>
            <a:chOff x="5683680" y="178920"/>
            <a:chExt cx="7790400" cy="1070640"/>
          </a:xfrm>
        </p:grpSpPr>
        <p:sp>
          <p:nvSpPr>
            <p:cNvPr id="283" name="Freeform 19"/>
            <p:cNvSpPr/>
            <p:nvPr/>
          </p:nvSpPr>
          <p:spPr>
            <a:xfrm>
              <a:off x="5683680" y="372600"/>
              <a:ext cx="7790400" cy="876960"/>
            </a:xfrm>
            <a:custGeom>
              <a:avLst/>
              <a:gdLst/>
              <a:ahLst/>
              <a:rect l="l" t="t" r="r" b="b"/>
              <a:pathLst>
                <a:path w="2300674" h="259138">
                  <a:moveTo>
                    <a:pt x="15899" y="0"/>
                  </a:moveTo>
                  <a:lnTo>
                    <a:pt x="2284775" y="0"/>
                  </a:lnTo>
                  <a:cubicBezTo>
                    <a:pt x="2293556" y="0"/>
                    <a:pt x="2300674" y="7118"/>
                    <a:pt x="2300674" y="15899"/>
                  </a:cubicBezTo>
                  <a:lnTo>
                    <a:pt x="2300674" y="243240"/>
                  </a:lnTo>
                  <a:cubicBezTo>
                    <a:pt x="2300674" y="252020"/>
                    <a:pt x="2293556" y="259138"/>
                    <a:pt x="2284775" y="259138"/>
                  </a:cubicBezTo>
                  <a:lnTo>
                    <a:pt x="15899" y="259138"/>
                  </a:lnTo>
                  <a:cubicBezTo>
                    <a:pt x="7118" y="259138"/>
                    <a:pt x="0" y="252020"/>
                    <a:pt x="0" y="243240"/>
                  </a:cubicBezTo>
                  <a:lnTo>
                    <a:pt x="0" y="15899"/>
                  </a:lnTo>
                  <a:cubicBezTo>
                    <a:pt x="0" y="7118"/>
                    <a:pt x="7118" y="0"/>
                    <a:pt x="15899" y="0"/>
                  </a:cubicBez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TextBox 20"/>
            <p:cNvSpPr/>
            <p:nvPr/>
          </p:nvSpPr>
          <p:spPr>
            <a:xfrm>
              <a:off x="5683680" y="178920"/>
              <a:ext cx="7790400" cy="1070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5" name="Group 21"/>
          <p:cNvGrpSpPr/>
          <p:nvPr/>
        </p:nvGrpSpPr>
        <p:grpSpPr>
          <a:xfrm>
            <a:off x="16341120" y="9023760"/>
            <a:ext cx="3334680" cy="3100320"/>
            <a:chOff x="16341120" y="9023760"/>
            <a:chExt cx="3334680" cy="3100320"/>
          </a:xfrm>
        </p:grpSpPr>
        <p:sp>
          <p:nvSpPr>
            <p:cNvPr id="286" name="Freeform 22"/>
            <p:cNvSpPr/>
            <p:nvPr/>
          </p:nvSpPr>
          <p:spPr>
            <a:xfrm>
              <a:off x="16341120" y="925848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TextBox 23"/>
            <p:cNvSpPr/>
            <p:nvPr/>
          </p:nvSpPr>
          <p:spPr>
            <a:xfrm>
              <a:off x="16810200" y="902376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8" name="Freeform 24"/>
          <p:cNvSpPr/>
          <p:nvPr/>
        </p:nvSpPr>
        <p:spPr>
          <a:xfrm>
            <a:off x="5977440" y="5294520"/>
            <a:ext cx="8006400" cy="2464920"/>
          </a:xfrm>
          <a:custGeom>
            <a:avLst/>
            <a:gdLst/>
            <a:ahLst/>
            <a:rect l="l" t="t" r="r" b="b"/>
            <a:pathLst>
              <a:path w="8007062" h="2465596">
                <a:moveTo>
                  <a:pt x="0" y="0"/>
                </a:moveTo>
                <a:lnTo>
                  <a:pt x="8007062" y="0"/>
                </a:lnTo>
                <a:lnTo>
                  <a:pt x="8007062" y="2465596"/>
                </a:lnTo>
                <a:lnTo>
                  <a:pt x="0" y="246559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Freeform 25"/>
          <p:cNvSpPr/>
          <p:nvPr/>
        </p:nvSpPr>
        <p:spPr>
          <a:xfrm>
            <a:off x="131760" y="1680840"/>
            <a:ext cx="11103840" cy="3461760"/>
          </a:xfrm>
          <a:custGeom>
            <a:avLst/>
            <a:gdLst/>
            <a:ahLst/>
            <a:rect l="l" t="t" r="r" b="b"/>
            <a:pathLst>
              <a:path w="11104391" h="3462495">
                <a:moveTo>
                  <a:pt x="0" y="0"/>
                </a:moveTo>
                <a:lnTo>
                  <a:pt x="11104391" y="0"/>
                </a:lnTo>
                <a:lnTo>
                  <a:pt x="11104391" y="3462495"/>
                </a:lnTo>
                <a:lnTo>
                  <a:pt x="0" y="34624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TextBox 26"/>
          <p:cNvSpPr/>
          <p:nvPr/>
        </p:nvSpPr>
        <p:spPr>
          <a:xfrm>
            <a:off x="5977440" y="362880"/>
            <a:ext cx="720360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279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Canva Sans 2 Bold"/>
                <a:ea typeface="DejaVu Sans"/>
              </a:rPr>
              <a:t>XGBRFRegressor</a:t>
            </a:r>
            <a:endParaRPr b="0" lang="en-IN" sz="5200" spc="-1" strike="noStrike">
              <a:latin typeface="Arial"/>
            </a:endParaRPr>
          </a:p>
        </p:txBody>
      </p:sp>
      <p:grpSp>
        <p:nvGrpSpPr>
          <p:cNvPr id="291" name="Group 27"/>
          <p:cNvGrpSpPr/>
          <p:nvPr/>
        </p:nvGrpSpPr>
        <p:grpSpPr>
          <a:xfrm>
            <a:off x="14529600" y="1028880"/>
            <a:ext cx="3245040" cy="2810160"/>
            <a:chOff x="14529600" y="1028880"/>
            <a:chExt cx="3245040" cy="2810160"/>
          </a:xfrm>
        </p:grpSpPr>
        <p:sp>
          <p:nvSpPr>
            <p:cNvPr id="292" name="Freeform 28"/>
            <p:cNvSpPr/>
            <p:nvPr/>
          </p:nvSpPr>
          <p:spPr>
            <a:xfrm>
              <a:off x="14529600" y="1028880"/>
              <a:ext cx="3245040" cy="2810160"/>
            </a:xfrm>
            <a:custGeom>
              <a:avLst/>
              <a:gdLst/>
              <a:ah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3" name="Group 29"/>
          <p:cNvGrpSpPr/>
          <p:nvPr/>
        </p:nvGrpSpPr>
        <p:grpSpPr>
          <a:xfrm>
            <a:off x="16961400" y="-1012680"/>
            <a:ext cx="3334680" cy="3100320"/>
            <a:chOff x="16961400" y="-1012680"/>
            <a:chExt cx="3334680" cy="3100320"/>
          </a:xfrm>
        </p:grpSpPr>
        <p:sp>
          <p:nvSpPr>
            <p:cNvPr id="294" name="Freeform 30"/>
            <p:cNvSpPr/>
            <p:nvPr/>
          </p:nvSpPr>
          <p:spPr>
            <a:xfrm>
              <a:off x="16961400" y="-77796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TextBox 31"/>
            <p:cNvSpPr/>
            <p:nvPr/>
          </p:nvSpPr>
          <p:spPr>
            <a:xfrm>
              <a:off x="17430120" y="-101268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6" name="Group 32"/>
          <p:cNvGrpSpPr/>
          <p:nvPr/>
        </p:nvGrpSpPr>
        <p:grpSpPr>
          <a:xfrm>
            <a:off x="14529600" y="-1912680"/>
            <a:ext cx="2975400" cy="2766240"/>
            <a:chOff x="14529600" y="-1912680"/>
            <a:chExt cx="2975400" cy="2766240"/>
          </a:xfrm>
        </p:grpSpPr>
        <p:sp>
          <p:nvSpPr>
            <p:cNvPr id="297" name="Freeform 33"/>
            <p:cNvSpPr/>
            <p:nvPr/>
          </p:nvSpPr>
          <p:spPr>
            <a:xfrm>
              <a:off x="14529600" y="-1703520"/>
              <a:ext cx="2975400" cy="255708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TextBox 34"/>
            <p:cNvSpPr/>
            <p:nvPr/>
          </p:nvSpPr>
          <p:spPr>
            <a:xfrm>
              <a:off x="14948280" y="-1912680"/>
              <a:ext cx="2138400" cy="27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9" name="Group 35"/>
          <p:cNvGrpSpPr/>
          <p:nvPr/>
        </p:nvGrpSpPr>
        <p:grpSpPr>
          <a:xfrm>
            <a:off x="16620480" y="2938680"/>
            <a:ext cx="3334680" cy="3099960"/>
            <a:chOff x="16620480" y="2938680"/>
            <a:chExt cx="3334680" cy="3099960"/>
          </a:xfrm>
        </p:grpSpPr>
        <p:sp>
          <p:nvSpPr>
            <p:cNvPr id="300" name="Freeform 36"/>
            <p:cNvSpPr/>
            <p:nvPr/>
          </p:nvSpPr>
          <p:spPr>
            <a:xfrm>
              <a:off x="16620480" y="317304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TextBox 37"/>
            <p:cNvSpPr/>
            <p:nvPr/>
          </p:nvSpPr>
          <p:spPr>
            <a:xfrm>
              <a:off x="17089200" y="293868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2" name="TextBox 38"/>
          <p:cNvSpPr/>
          <p:nvPr/>
        </p:nvSpPr>
        <p:spPr>
          <a:xfrm>
            <a:off x="2879280" y="6187320"/>
            <a:ext cx="3148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04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nva Sans 2 Bold"/>
                <a:ea typeface="DejaVu Sans"/>
              </a:rPr>
              <a:t>Output -&gt;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03" name="TextBox 39"/>
          <p:cNvSpPr/>
          <p:nvPr/>
        </p:nvSpPr>
        <p:spPr>
          <a:xfrm>
            <a:off x="11407680" y="2559600"/>
            <a:ext cx="25758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04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nva Sans 2 Bold"/>
                <a:ea typeface="DejaVu Sans"/>
              </a:rPr>
              <a:t>&lt;-CODE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04" name="TextBox 40"/>
          <p:cNvSpPr/>
          <p:nvPr/>
        </p:nvSpPr>
        <p:spPr>
          <a:xfrm>
            <a:off x="3638160" y="8121960"/>
            <a:ext cx="7597440" cy="120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759"/>
              </a:lnSpc>
              <a:buNone/>
            </a:pPr>
            <a:r>
              <a:rPr b="0" lang="en-US" sz="3400" spc="-1" strike="noStrike">
                <a:solidFill>
                  <a:srgbClr val="000000"/>
                </a:solidFill>
                <a:latin typeface="Canva Sans 2"/>
                <a:ea typeface="DejaVu Sans"/>
              </a:rPr>
              <a:t>XGBRFRegressor gave a better fit </a:t>
            </a:r>
            <a:endParaRPr b="0" lang="en-IN" sz="3400" spc="-1" strike="noStrike">
              <a:latin typeface="Arial"/>
            </a:endParaRPr>
          </a:p>
          <a:p>
            <a:pPr>
              <a:lnSpc>
                <a:spcPts val="4759"/>
              </a:lnSpc>
              <a:buNone/>
            </a:pPr>
            <a:r>
              <a:rPr b="0" lang="en-US" sz="3400" spc="-1" strike="noStrike">
                <a:solidFill>
                  <a:srgbClr val="000000"/>
                </a:solidFill>
                <a:latin typeface="Canva Sans 2"/>
                <a:ea typeface="DejaVu Sans"/>
              </a:rPr>
              <a:t>with </a:t>
            </a:r>
            <a:r>
              <a:rPr b="0" lang="en-US" sz="3400" spc="-1" strike="noStrike">
                <a:solidFill>
                  <a:srgbClr val="000000"/>
                </a:solidFill>
                <a:latin typeface="Canva Sans 2 Bold"/>
                <a:ea typeface="DejaVu Sans"/>
              </a:rPr>
              <a:t>90.56%</a:t>
            </a:r>
            <a:r>
              <a:rPr b="0" lang="en-US" sz="3400" spc="-1" strike="noStrike">
                <a:solidFill>
                  <a:srgbClr val="000000"/>
                </a:solidFill>
                <a:latin typeface="Canva Sans 2"/>
                <a:ea typeface="DejaVu Sans"/>
              </a:rPr>
              <a:t> accuracy</a:t>
            </a:r>
            <a:endParaRPr b="0" lang="en-IN" sz="3400" spc="-1" strike="noStrike">
              <a:latin typeface="Arial"/>
            </a:endParaRPr>
          </a:p>
        </p:txBody>
      </p:sp>
      <p:sp>
        <p:nvSpPr>
          <p:cNvPr id="305" name="AutoShape 41"/>
          <p:cNvSpPr/>
          <p:nvPr/>
        </p:nvSpPr>
        <p:spPr>
          <a:xfrm>
            <a:off x="828360" y="9817200"/>
            <a:ext cx="4834440" cy="360"/>
          </a:xfrm>
          <a:prstGeom prst="line">
            <a:avLst/>
          </a:prstGeom>
          <a:ln w="95250">
            <a:solidFill>
              <a:srgbClr val="d8a21e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e5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roup 2"/>
          <p:cNvGrpSpPr/>
          <p:nvPr/>
        </p:nvGrpSpPr>
        <p:grpSpPr>
          <a:xfrm>
            <a:off x="13334040" y="7538760"/>
            <a:ext cx="3743280" cy="3479760"/>
            <a:chOff x="13334040" y="7538760"/>
            <a:chExt cx="3743280" cy="3479760"/>
          </a:xfrm>
        </p:grpSpPr>
        <p:sp>
          <p:nvSpPr>
            <p:cNvPr id="307" name="Freeform 3"/>
            <p:cNvSpPr/>
            <p:nvPr/>
          </p:nvSpPr>
          <p:spPr>
            <a:xfrm>
              <a:off x="13334040" y="7801920"/>
              <a:ext cx="3743280" cy="3216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TextBox 4"/>
            <p:cNvSpPr/>
            <p:nvPr/>
          </p:nvSpPr>
          <p:spPr>
            <a:xfrm>
              <a:off x="13860360" y="7538760"/>
              <a:ext cx="2690280" cy="347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9" name="Group 5"/>
          <p:cNvGrpSpPr/>
          <p:nvPr/>
        </p:nvGrpSpPr>
        <p:grpSpPr>
          <a:xfrm>
            <a:off x="16255440" y="6353640"/>
            <a:ext cx="3344040" cy="2895840"/>
            <a:chOff x="16255440" y="6353640"/>
            <a:chExt cx="3344040" cy="2895840"/>
          </a:xfrm>
        </p:grpSpPr>
        <p:sp>
          <p:nvSpPr>
            <p:cNvPr id="310" name="Freeform 6"/>
            <p:cNvSpPr/>
            <p:nvPr/>
          </p:nvSpPr>
          <p:spPr>
            <a:xfrm>
              <a:off x="16255440" y="6353640"/>
              <a:ext cx="3344040" cy="2895840"/>
            </a:xfrm>
            <a:custGeom>
              <a:avLst/>
              <a:gdLst/>
              <a:ah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1" name="Group 7"/>
          <p:cNvGrpSpPr/>
          <p:nvPr/>
        </p:nvGrpSpPr>
        <p:grpSpPr>
          <a:xfrm>
            <a:off x="16493400" y="9176040"/>
            <a:ext cx="3334680" cy="3100320"/>
            <a:chOff x="16493400" y="9176040"/>
            <a:chExt cx="3334680" cy="3100320"/>
          </a:xfrm>
        </p:grpSpPr>
        <p:sp>
          <p:nvSpPr>
            <p:cNvPr id="312" name="Freeform 8"/>
            <p:cNvSpPr/>
            <p:nvPr/>
          </p:nvSpPr>
          <p:spPr>
            <a:xfrm>
              <a:off x="16493400" y="941076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TextBox 9"/>
            <p:cNvSpPr/>
            <p:nvPr/>
          </p:nvSpPr>
          <p:spPr>
            <a:xfrm>
              <a:off x="16962480" y="917604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4" name="AutoShape 10"/>
          <p:cNvSpPr/>
          <p:nvPr/>
        </p:nvSpPr>
        <p:spPr>
          <a:xfrm>
            <a:off x="980640" y="9969840"/>
            <a:ext cx="4834440" cy="360"/>
          </a:xfrm>
          <a:prstGeom prst="line">
            <a:avLst/>
          </a:prstGeom>
          <a:ln w="95250">
            <a:solidFill>
              <a:srgbClr val="d8a2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15" name="Group 11"/>
          <p:cNvGrpSpPr/>
          <p:nvPr/>
        </p:nvGrpSpPr>
        <p:grpSpPr>
          <a:xfrm>
            <a:off x="-712080" y="6644160"/>
            <a:ext cx="3245040" cy="2810160"/>
            <a:chOff x="-712080" y="6644160"/>
            <a:chExt cx="3245040" cy="2810160"/>
          </a:xfrm>
        </p:grpSpPr>
        <p:sp>
          <p:nvSpPr>
            <p:cNvPr id="316" name="Freeform 12"/>
            <p:cNvSpPr/>
            <p:nvPr/>
          </p:nvSpPr>
          <p:spPr>
            <a:xfrm>
              <a:off x="-712080" y="6644160"/>
              <a:ext cx="3245040" cy="2810160"/>
            </a:xfrm>
            <a:custGeom>
              <a:avLst/>
              <a:gdLst/>
              <a:ah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7" name="Group 13"/>
          <p:cNvGrpSpPr/>
          <p:nvPr/>
        </p:nvGrpSpPr>
        <p:grpSpPr>
          <a:xfrm>
            <a:off x="-712080" y="714600"/>
            <a:ext cx="3743280" cy="3479760"/>
            <a:chOff x="-712080" y="714600"/>
            <a:chExt cx="3743280" cy="3479760"/>
          </a:xfrm>
        </p:grpSpPr>
        <p:sp>
          <p:nvSpPr>
            <p:cNvPr id="318" name="Freeform 14"/>
            <p:cNvSpPr/>
            <p:nvPr/>
          </p:nvSpPr>
          <p:spPr>
            <a:xfrm>
              <a:off x="-712080" y="977760"/>
              <a:ext cx="3743280" cy="3216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TextBox 15"/>
            <p:cNvSpPr/>
            <p:nvPr/>
          </p:nvSpPr>
          <p:spPr>
            <a:xfrm>
              <a:off x="-185760" y="714600"/>
              <a:ext cx="2690280" cy="347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0" name="Group 16"/>
          <p:cNvGrpSpPr/>
          <p:nvPr/>
        </p:nvGrpSpPr>
        <p:grpSpPr>
          <a:xfrm>
            <a:off x="-328320" y="-1959480"/>
            <a:ext cx="2975400" cy="2766240"/>
            <a:chOff x="-328320" y="-1959480"/>
            <a:chExt cx="2975400" cy="2766240"/>
          </a:xfrm>
        </p:grpSpPr>
        <p:sp>
          <p:nvSpPr>
            <p:cNvPr id="321" name="Freeform 17"/>
            <p:cNvSpPr/>
            <p:nvPr/>
          </p:nvSpPr>
          <p:spPr>
            <a:xfrm>
              <a:off x="-328320" y="-1750320"/>
              <a:ext cx="2975400" cy="255708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TextBox 18"/>
            <p:cNvSpPr/>
            <p:nvPr/>
          </p:nvSpPr>
          <p:spPr>
            <a:xfrm>
              <a:off x="90000" y="-1959480"/>
              <a:ext cx="2138400" cy="27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3" name="Group 19"/>
          <p:cNvGrpSpPr/>
          <p:nvPr/>
        </p:nvGrpSpPr>
        <p:grpSpPr>
          <a:xfrm>
            <a:off x="2122920" y="-860040"/>
            <a:ext cx="3334680" cy="3099960"/>
            <a:chOff x="2122920" y="-860040"/>
            <a:chExt cx="3334680" cy="3099960"/>
          </a:xfrm>
        </p:grpSpPr>
        <p:sp>
          <p:nvSpPr>
            <p:cNvPr id="324" name="Freeform 20"/>
            <p:cNvSpPr/>
            <p:nvPr/>
          </p:nvSpPr>
          <p:spPr>
            <a:xfrm>
              <a:off x="2122920" y="-62568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TextBox 21"/>
            <p:cNvSpPr/>
            <p:nvPr/>
          </p:nvSpPr>
          <p:spPr>
            <a:xfrm>
              <a:off x="2592000" y="-86004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6" name="Group 22"/>
          <p:cNvGrpSpPr/>
          <p:nvPr/>
        </p:nvGrpSpPr>
        <p:grpSpPr>
          <a:xfrm>
            <a:off x="5836320" y="331560"/>
            <a:ext cx="8553600" cy="1070280"/>
            <a:chOff x="5836320" y="331560"/>
            <a:chExt cx="8553600" cy="1070280"/>
          </a:xfrm>
        </p:grpSpPr>
        <p:sp>
          <p:nvSpPr>
            <p:cNvPr id="327" name="Freeform 23"/>
            <p:cNvSpPr/>
            <p:nvPr/>
          </p:nvSpPr>
          <p:spPr>
            <a:xfrm>
              <a:off x="5836320" y="524880"/>
              <a:ext cx="8553600" cy="876960"/>
            </a:xfrm>
            <a:custGeom>
              <a:avLst/>
              <a:gdLst/>
              <a:ahLst/>
              <a:rect l="l" t="t" r="r" b="b"/>
              <a:pathLst>
                <a:path w="2525999" h="259138">
                  <a:moveTo>
                    <a:pt x="14481" y="0"/>
                  </a:moveTo>
                  <a:lnTo>
                    <a:pt x="2511518" y="0"/>
                  </a:lnTo>
                  <a:cubicBezTo>
                    <a:pt x="2519516" y="0"/>
                    <a:pt x="2525999" y="6483"/>
                    <a:pt x="2525999" y="14481"/>
                  </a:cubicBezTo>
                  <a:lnTo>
                    <a:pt x="2525999" y="244658"/>
                  </a:lnTo>
                  <a:cubicBezTo>
                    <a:pt x="2525999" y="252655"/>
                    <a:pt x="2519516" y="259138"/>
                    <a:pt x="2511518" y="259138"/>
                  </a:cubicBezTo>
                  <a:lnTo>
                    <a:pt x="14481" y="259138"/>
                  </a:lnTo>
                  <a:cubicBezTo>
                    <a:pt x="6483" y="259138"/>
                    <a:pt x="0" y="252655"/>
                    <a:pt x="0" y="244658"/>
                  </a:cubicBezTo>
                  <a:lnTo>
                    <a:pt x="0" y="14481"/>
                  </a:lnTo>
                  <a:cubicBezTo>
                    <a:pt x="0" y="6483"/>
                    <a:pt x="6483" y="0"/>
                    <a:pt x="14481" y="0"/>
                  </a:cubicBez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TextBox 24"/>
            <p:cNvSpPr/>
            <p:nvPr/>
          </p:nvSpPr>
          <p:spPr>
            <a:xfrm>
              <a:off x="5836320" y="331560"/>
              <a:ext cx="8553600" cy="1070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9" name="Group 25"/>
          <p:cNvGrpSpPr/>
          <p:nvPr/>
        </p:nvGrpSpPr>
        <p:grpSpPr>
          <a:xfrm>
            <a:off x="14682240" y="1181160"/>
            <a:ext cx="3245040" cy="2810160"/>
            <a:chOff x="14682240" y="1181160"/>
            <a:chExt cx="3245040" cy="2810160"/>
          </a:xfrm>
        </p:grpSpPr>
        <p:sp>
          <p:nvSpPr>
            <p:cNvPr id="330" name="Freeform 26"/>
            <p:cNvSpPr/>
            <p:nvPr/>
          </p:nvSpPr>
          <p:spPr>
            <a:xfrm>
              <a:off x="14682240" y="1181160"/>
              <a:ext cx="3245040" cy="2810160"/>
            </a:xfrm>
            <a:custGeom>
              <a:avLst/>
              <a:gdLst/>
              <a:ah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1" name="Group 27"/>
          <p:cNvGrpSpPr/>
          <p:nvPr/>
        </p:nvGrpSpPr>
        <p:grpSpPr>
          <a:xfrm>
            <a:off x="14682240" y="-1760400"/>
            <a:ext cx="2975400" cy="2766240"/>
            <a:chOff x="14682240" y="-1760400"/>
            <a:chExt cx="2975400" cy="2766240"/>
          </a:xfrm>
        </p:grpSpPr>
        <p:sp>
          <p:nvSpPr>
            <p:cNvPr id="332" name="Freeform 28"/>
            <p:cNvSpPr/>
            <p:nvPr/>
          </p:nvSpPr>
          <p:spPr>
            <a:xfrm>
              <a:off x="14682240" y="-1551240"/>
              <a:ext cx="2975400" cy="255708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TextBox 29"/>
            <p:cNvSpPr/>
            <p:nvPr/>
          </p:nvSpPr>
          <p:spPr>
            <a:xfrm>
              <a:off x="15100560" y="-1760400"/>
              <a:ext cx="2138400" cy="27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4" name="Group 30"/>
          <p:cNvGrpSpPr/>
          <p:nvPr/>
        </p:nvGrpSpPr>
        <p:grpSpPr>
          <a:xfrm>
            <a:off x="17113680" y="-860040"/>
            <a:ext cx="3334680" cy="3099960"/>
            <a:chOff x="17113680" y="-860040"/>
            <a:chExt cx="3334680" cy="3099960"/>
          </a:xfrm>
        </p:grpSpPr>
        <p:sp>
          <p:nvSpPr>
            <p:cNvPr id="335" name="Freeform 31"/>
            <p:cNvSpPr/>
            <p:nvPr/>
          </p:nvSpPr>
          <p:spPr>
            <a:xfrm>
              <a:off x="17113680" y="-62568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TextBox 32"/>
            <p:cNvSpPr/>
            <p:nvPr/>
          </p:nvSpPr>
          <p:spPr>
            <a:xfrm>
              <a:off x="17582760" y="-86004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7" name="Group 33"/>
          <p:cNvGrpSpPr/>
          <p:nvPr/>
        </p:nvGrpSpPr>
        <p:grpSpPr>
          <a:xfrm>
            <a:off x="16772760" y="3090960"/>
            <a:ext cx="3334680" cy="3099960"/>
            <a:chOff x="16772760" y="3090960"/>
            <a:chExt cx="3334680" cy="3099960"/>
          </a:xfrm>
        </p:grpSpPr>
        <p:sp>
          <p:nvSpPr>
            <p:cNvPr id="338" name="Freeform 34"/>
            <p:cNvSpPr/>
            <p:nvPr/>
          </p:nvSpPr>
          <p:spPr>
            <a:xfrm>
              <a:off x="16772760" y="332532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TextBox 35"/>
            <p:cNvSpPr/>
            <p:nvPr/>
          </p:nvSpPr>
          <p:spPr>
            <a:xfrm>
              <a:off x="17241840" y="309096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0" name="Freeform 36"/>
          <p:cNvSpPr/>
          <p:nvPr/>
        </p:nvSpPr>
        <p:spPr>
          <a:xfrm>
            <a:off x="452520" y="2340000"/>
            <a:ext cx="9807120" cy="2853360"/>
          </a:xfrm>
          <a:custGeom>
            <a:avLst/>
            <a:gdLst/>
            <a:ahLst/>
            <a:rect l="l" t="t" r="r" b="b"/>
            <a:pathLst>
              <a:path w="9807928" h="2854235">
                <a:moveTo>
                  <a:pt x="0" y="0"/>
                </a:moveTo>
                <a:lnTo>
                  <a:pt x="9807928" y="0"/>
                </a:lnTo>
                <a:lnTo>
                  <a:pt x="9807928" y="2854235"/>
                </a:lnTo>
                <a:lnTo>
                  <a:pt x="0" y="28542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Freeform 37"/>
          <p:cNvSpPr/>
          <p:nvPr/>
        </p:nvSpPr>
        <p:spPr>
          <a:xfrm>
            <a:off x="9180000" y="5403600"/>
            <a:ext cx="8181720" cy="4006800"/>
          </a:xfrm>
          <a:custGeom>
            <a:avLst/>
            <a:gdLst/>
            <a:ahLst/>
            <a:rect l="l" t="t" r="r" b="b"/>
            <a:pathLst>
              <a:path w="8182428" h="4007354">
                <a:moveTo>
                  <a:pt x="0" y="0"/>
                </a:moveTo>
                <a:lnTo>
                  <a:pt x="8182428" y="0"/>
                </a:lnTo>
                <a:lnTo>
                  <a:pt x="8182428" y="4007354"/>
                </a:lnTo>
                <a:lnTo>
                  <a:pt x="0" y="40073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TextBox 38"/>
          <p:cNvSpPr/>
          <p:nvPr/>
        </p:nvSpPr>
        <p:spPr>
          <a:xfrm>
            <a:off x="5962320" y="429840"/>
            <a:ext cx="8301600" cy="18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279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Canva Sans 2 Bold"/>
                <a:ea typeface="DejaVu Sans"/>
              </a:rPr>
              <a:t>Random forest Regressor</a:t>
            </a:r>
            <a:endParaRPr b="0" lang="en-IN" sz="5200" spc="-1" strike="noStrike">
              <a:latin typeface="Arial"/>
            </a:endParaRPr>
          </a:p>
        </p:txBody>
      </p:sp>
      <p:sp>
        <p:nvSpPr>
          <p:cNvPr id="343" name="TextBox 39"/>
          <p:cNvSpPr/>
          <p:nvPr/>
        </p:nvSpPr>
        <p:spPr>
          <a:xfrm>
            <a:off x="11113920" y="2718000"/>
            <a:ext cx="25758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04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nva Sans 2 Bold"/>
                <a:ea typeface="DejaVu Sans"/>
              </a:rPr>
              <a:t>&lt;-CODE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44" name="TextBox 40"/>
          <p:cNvSpPr/>
          <p:nvPr/>
        </p:nvSpPr>
        <p:spPr>
          <a:xfrm>
            <a:off x="5815080" y="6339600"/>
            <a:ext cx="3148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04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nva Sans 2 Bold"/>
                <a:ea typeface="DejaVu Sans"/>
              </a:rPr>
              <a:t>Output -&gt;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45" name="TextBox 41"/>
          <p:cNvSpPr/>
          <p:nvPr/>
        </p:nvSpPr>
        <p:spPr>
          <a:xfrm>
            <a:off x="2687400" y="7391160"/>
            <a:ext cx="6276240" cy="18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34040" indent="-367200">
              <a:lnSpc>
                <a:spcPts val="4759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nva Sans 2"/>
                <a:ea typeface="DejaVu Sans"/>
              </a:rPr>
              <a:t>Random Forest regressor model gives the best fit with </a:t>
            </a:r>
            <a:r>
              <a:rPr b="0" lang="en-US" sz="3400" spc="-1" strike="noStrike">
                <a:solidFill>
                  <a:srgbClr val="000000"/>
                </a:solidFill>
                <a:latin typeface="Canva Sans 2 Bold"/>
                <a:ea typeface="DejaVu Sans"/>
              </a:rPr>
              <a:t>93.04%</a:t>
            </a:r>
            <a:r>
              <a:rPr b="0" lang="en-US" sz="3400" spc="-1" strike="noStrike">
                <a:solidFill>
                  <a:srgbClr val="000000"/>
                </a:solidFill>
                <a:latin typeface="Canva Sans 2"/>
                <a:ea typeface="DejaVu Sans"/>
              </a:rPr>
              <a:t> accuracy.</a:t>
            </a:r>
            <a:endParaRPr b="0" lang="en-IN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e5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roup 2"/>
          <p:cNvGrpSpPr/>
          <p:nvPr/>
        </p:nvGrpSpPr>
        <p:grpSpPr>
          <a:xfrm>
            <a:off x="5575320" y="34200"/>
            <a:ext cx="6314040" cy="1526040"/>
            <a:chOff x="5575320" y="34200"/>
            <a:chExt cx="6314040" cy="1526040"/>
          </a:xfrm>
        </p:grpSpPr>
        <p:sp>
          <p:nvSpPr>
            <p:cNvPr id="347" name="Freeform 3"/>
            <p:cNvSpPr/>
            <p:nvPr/>
          </p:nvSpPr>
          <p:spPr>
            <a:xfrm>
              <a:off x="5575320" y="227520"/>
              <a:ext cx="6314040" cy="1332360"/>
            </a:xfrm>
            <a:custGeom>
              <a:avLst/>
              <a:gdLst/>
              <a:ahLst/>
              <a:rect l="l" t="t" r="r" b="b"/>
              <a:pathLst>
                <a:path w="1864744" h="393648">
                  <a:moveTo>
                    <a:pt x="19616" y="0"/>
                  </a:moveTo>
                  <a:lnTo>
                    <a:pt x="1845128" y="0"/>
                  </a:lnTo>
                  <a:cubicBezTo>
                    <a:pt x="1850330" y="0"/>
                    <a:pt x="1855320" y="2067"/>
                    <a:pt x="1858998" y="5745"/>
                  </a:cubicBezTo>
                  <a:cubicBezTo>
                    <a:pt x="1862677" y="9424"/>
                    <a:pt x="1864744" y="14413"/>
                    <a:pt x="1864744" y="19616"/>
                  </a:cubicBezTo>
                  <a:lnTo>
                    <a:pt x="1864744" y="374032"/>
                  </a:lnTo>
                  <a:cubicBezTo>
                    <a:pt x="1864744" y="379234"/>
                    <a:pt x="1862677" y="384224"/>
                    <a:pt x="1858998" y="387902"/>
                  </a:cubicBezTo>
                  <a:cubicBezTo>
                    <a:pt x="1855320" y="391581"/>
                    <a:pt x="1850330" y="393648"/>
                    <a:pt x="1845128" y="393648"/>
                  </a:cubicBezTo>
                  <a:lnTo>
                    <a:pt x="19616" y="393648"/>
                  </a:lnTo>
                  <a:cubicBezTo>
                    <a:pt x="14413" y="393648"/>
                    <a:pt x="9424" y="391581"/>
                    <a:pt x="5745" y="387902"/>
                  </a:cubicBezTo>
                  <a:cubicBezTo>
                    <a:pt x="2067" y="384224"/>
                    <a:pt x="0" y="379234"/>
                    <a:pt x="0" y="374032"/>
                  </a:cubicBezTo>
                  <a:lnTo>
                    <a:pt x="0" y="19616"/>
                  </a:lnTo>
                  <a:cubicBezTo>
                    <a:pt x="0" y="14413"/>
                    <a:pt x="2067" y="9424"/>
                    <a:pt x="5745" y="5745"/>
                  </a:cubicBezTo>
                  <a:cubicBezTo>
                    <a:pt x="9424" y="2067"/>
                    <a:pt x="14413" y="0"/>
                    <a:pt x="19616" y="0"/>
                  </a:cubicBez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TextBox 4"/>
            <p:cNvSpPr/>
            <p:nvPr/>
          </p:nvSpPr>
          <p:spPr>
            <a:xfrm>
              <a:off x="5575320" y="34200"/>
              <a:ext cx="6314040" cy="152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9" name="TextBox 5"/>
          <p:cNvSpPr/>
          <p:nvPr/>
        </p:nvSpPr>
        <p:spPr>
          <a:xfrm>
            <a:off x="4140720" y="531360"/>
            <a:ext cx="9312120" cy="81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418"/>
              </a:lnSpc>
              <a:buNone/>
            </a:pPr>
            <a:r>
              <a:rPr b="0" lang="en-US" sz="6480" spc="-1" strike="noStrike">
                <a:solidFill>
                  <a:srgbClr val="000000"/>
                </a:solidFill>
                <a:latin typeface="Open Sans Extra Bold"/>
                <a:ea typeface="DejaVu Sans"/>
              </a:rPr>
              <a:t>CONCLUSION</a:t>
            </a:r>
            <a:endParaRPr b="0" lang="en-IN" sz="6480" spc="-1" strike="noStrike">
              <a:latin typeface="Arial"/>
            </a:endParaRPr>
          </a:p>
        </p:txBody>
      </p:sp>
      <p:grpSp>
        <p:nvGrpSpPr>
          <p:cNvPr id="350" name="Group 6"/>
          <p:cNvGrpSpPr/>
          <p:nvPr/>
        </p:nvGrpSpPr>
        <p:grpSpPr>
          <a:xfrm>
            <a:off x="-785520" y="-2416680"/>
            <a:ext cx="2975400" cy="2766240"/>
            <a:chOff x="-785520" y="-2416680"/>
            <a:chExt cx="2975400" cy="2766240"/>
          </a:xfrm>
        </p:grpSpPr>
        <p:sp>
          <p:nvSpPr>
            <p:cNvPr id="351" name="Freeform 7"/>
            <p:cNvSpPr/>
            <p:nvPr/>
          </p:nvSpPr>
          <p:spPr>
            <a:xfrm>
              <a:off x="-785520" y="-2207520"/>
              <a:ext cx="2975400" cy="255708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TextBox 8"/>
            <p:cNvSpPr/>
            <p:nvPr/>
          </p:nvSpPr>
          <p:spPr>
            <a:xfrm>
              <a:off x="-367200" y="-2416680"/>
              <a:ext cx="2138400" cy="27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3" name="Group 9"/>
          <p:cNvGrpSpPr/>
          <p:nvPr/>
        </p:nvGrpSpPr>
        <p:grpSpPr>
          <a:xfrm>
            <a:off x="-920160" y="506520"/>
            <a:ext cx="3245040" cy="2810160"/>
            <a:chOff x="-920160" y="506520"/>
            <a:chExt cx="3245040" cy="2810160"/>
          </a:xfrm>
        </p:grpSpPr>
        <p:sp>
          <p:nvSpPr>
            <p:cNvPr id="354" name="Freeform 10"/>
            <p:cNvSpPr/>
            <p:nvPr/>
          </p:nvSpPr>
          <p:spPr>
            <a:xfrm>
              <a:off x="-920160" y="506520"/>
              <a:ext cx="3245040" cy="2810160"/>
            </a:xfrm>
            <a:custGeom>
              <a:avLst/>
              <a:gdLst/>
              <a:ah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5" name="Group 11"/>
          <p:cNvGrpSpPr/>
          <p:nvPr/>
        </p:nvGrpSpPr>
        <p:grpSpPr>
          <a:xfrm>
            <a:off x="1656000" y="-1260360"/>
            <a:ext cx="3334680" cy="3100320"/>
            <a:chOff x="1656000" y="-1260360"/>
            <a:chExt cx="3334680" cy="3100320"/>
          </a:xfrm>
        </p:grpSpPr>
        <p:sp>
          <p:nvSpPr>
            <p:cNvPr id="356" name="Freeform 12"/>
            <p:cNvSpPr/>
            <p:nvPr/>
          </p:nvSpPr>
          <p:spPr>
            <a:xfrm>
              <a:off x="1656000" y="-102564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TextBox 13"/>
            <p:cNvSpPr/>
            <p:nvPr/>
          </p:nvSpPr>
          <p:spPr>
            <a:xfrm>
              <a:off x="2125080" y="-126036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8" name="Group 14"/>
          <p:cNvGrpSpPr/>
          <p:nvPr/>
        </p:nvGrpSpPr>
        <p:grpSpPr>
          <a:xfrm>
            <a:off x="-1313640" y="3196800"/>
            <a:ext cx="3743280" cy="3480120"/>
            <a:chOff x="-1313640" y="3196800"/>
            <a:chExt cx="3743280" cy="3480120"/>
          </a:xfrm>
        </p:grpSpPr>
        <p:sp>
          <p:nvSpPr>
            <p:cNvPr id="359" name="Freeform 15"/>
            <p:cNvSpPr/>
            <p:nvPr/>
          </p:nvSpPr>
          <p:spPr>
            <a:xfrm>
              <a:off x="-1313640" y="3460320"/>
              <a:ext cx="3743280" cy="3216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TextBox 16"/>
            <p:cNvSpPr/>
            <p:nvPr/>
          </p:nvSpPr>
          <p:spPr>
            <a:xfrm>
              <a:off x="-787320" y="3196800"/>
              <a:ext cx="2690280" cy="347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61" name="Group 17"/>
          <p:cNvGrpSpPr/>
          <p:nvPr/>
        </p:nvGrpSpPr>
        <p:grpSpPr>
          <a:xfrm>
            <a:off x="1656000" y="1988280"/>
            <a:ext cx="3344040" cy="2895840"/>
            <a:chOff x="1656000" y="1988280"/>
            <a:chExt cx="3344040" cy="2895840"/>
          </a:xfrm>
        </p:grpSpPr>
        <p:sp>
          <p:nvSpPr>
            <p:cNvPr id="362" name="Freeform 18"/>
            <p:cNvSpPr/>
            <p:nvPr/>
          </p:nvSpPr>
          <p:spPr>
            <a:xfrm>
              <a:off x="1656000" y="1988280"/>
              <a:ext cx="3344040" cy="2895840"/>
            </a:xfrm>
            <a:custGeom>
              <a:avLst/>
              <a:gdLst/>
              <a:ah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3" name="AutoShape 19"/>
          <p:cNvSpPr/>
          <p:nvPr/>
        </p:nvSpPr>
        <p:spPr>
          <a:xfrm>
            <a:off x="-172080" y="9610560"/>
            <a:ext cx="4834080" cy="360"/>
          </a:xfrm>
          <a:prstGeom prst="line">
            <a:avLst/>
          </a:prstGeom>
          <a:ln w="95250">
            <a:solidFill>
              <a:srgbClr val="d8a2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Freeform 20"/>
          <p:cNvSpPr/>
          <p:nvPr/>
        </p:nvSpPr>
        <p:spPr>
          <a:xfrm>
            <a:off x="17240400" y="-426960"/>
            <a:ext cx="1917000" cy="1909800"/>
          </a:xfrm>
          <a:custGeom>
            <a:avLst/>
            <a:gdLst/>
            <a:ahLst/>
            <a:rect l="l" t="t" r="r" b="b"/>
            <a:pathLst>
              <a:path w="1917658" h="1910467">
                <a:moveTo>
                  <a:pt x="0" y="0"/>
                </a:moveTo>
                <a:lnTo>
                  <a:pt x="1917658" y="0"/>
                </a:lnTo>
                <a:lnTo>
                  <a:pt x="1917658" y="1910466"/>
                </a:lnTo>
                <a:lnTo>
                  <a:pt x="0" y="191046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5" name="Group 21"/>
          <p:cNvGrpSpPr/>
          <p:nvPr/>
        </p:nvGrpSpPr>
        <p:grpSpPr>
          <a:xfrm>
            <a:off x="13656960" y="7990560"/>
            <a:ext cx="3334680" cy="3100320"/>
            <a:chOff x="13656960" y="7990560"/>
            <a:chExt cx="3334680" cy="3100320"/>
          </a:xfrm>
        </p:grpSpPr>
        <p:sp>
          <p:nvSpPr>
            <p:cNvPr id="366" name="Freeform 22"/>
            <p:cNvSpPr/>
            <p:nvPr/>
          </p:nvSpPr>
          <p:spPr>
            <a:xfrm>
              <a:off x="13656960" y="822528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TextBox 23"/>
            <p:cNvSpPr/>
            <p:nvPr/>
          </p:nvSpPr>
          <p:spPr>
            <a:xfrm>
              <a:off x="14126040" y="799056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8" name="AutoShape 24"/>
          <p:cNvSpPr/>
          <p:nvPr/>
        </p:nvSpPr>
        <p:spPr>
          <a:xfrm>
            <a:off x="7056000" y="9705960"/>
            <a:ext cx="4834080" cy="360"/>
          </a:xfrm>
          <a:prstGeom prst="line">
            <a:avLst/>
          </a:prstGeom>
          <a:ln w="95250">
            <a:solidFill>
              <a:srgbClr val="d8a2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Freeform 25"/>
          <p:cNvSpPr/>
          <p:nvPr/>
        </p:nvSpPr>
        <p:spPr>
          <a:xfrm>
            <a:off x="558360" y="1784520"/>
            <a:ext cx="10474560" cy="7601760"/>
          </a:xfrm>
          <a:custGeom>
            <a:avLst/>
            <a:gdLst/>
            <a:ahLst/>
            <a:rect l="l" t="t" r="r" b="b"/>
            <a:pathLst>
              <a:path w="10475301" h="7602513">
                <a:moveTo>
                  <a:pt x="0" y="0"/>
                </a:moveTo>
                <a:lnTo>
                  <a:pt x="10475301" y="0"/>
                </a:lnTo>
                <a:lnTo>
                  <a:pt x="10475301" y="7602513"/>
                </a:lnTo>
                <a:lnTo>
                  <a:pt x="0" y="760251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TextBox 26"/>
          <p:cNvSpPr/>
          <p:nvPr/>
        </p:nvSpPr>
        <p:spPr>
          <a:xfrm rot="60000">
            <a:off x="11040120" y="2097720"/>
            <a:ext cx="6935040" cy="543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34040" indent="-367200">
              <a:lnSpc>
                <a:spcPts val="4759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nva Sans 2"/>
                <a:ea typeface="DejaVu Sans"/>
              </a:rPr>
              <a:t>OHC engine type gives the most efficient outcome when it comes to miles per gallon, i.e., the mileage of the car.</a:t>
            </a:r>
            <a:endParaRPr b="0" lang="en-IN" sz="3400" spc="-1" strike="noStrike">
              <a:latin typeface="Arial"/>
            </a:endParaRPr>
          </a:p>
          <a:p>
            <a:pPr>
              <a:lnSpc>
                <a:spcPts val="4759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ts val="4759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ts val="4759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ts val="4759"/>
              </a:lnSpc>
              <a:buNone/>
            </a:pPr>
            <a:r>
              <a:rPr b="0" lang="en-US" sz="3400" spc="-1" strike="noStrike">
                <a:solidFill>
                  <a:srgbClr val="000000"/>
                </a:solidFill>
                <a:latin typeface="Canva Sans 2"/>
                <a:ea typeface="DejaVu Sans"/>
              </a:rPr>
              <a:t>       </a:t>
            </a:r>
            <a:r>
              <a:rPr b="0" lang="en-US" sz="3400" spc="-1" strike="noStrike">
                <a:solidFill>
                  <a:srgbClr val="000000"/>
                </a:solidFill>
                <a:latin typeface="Canva Sans 2"/>
                <a:ea typeface="DejaVu Sans"/>
              </a:rPr>
              <a:t>BUT...</a:t>
            </a:r>
            <a:endParaRPr b="0" lang="en-IN" sz="3400" spc="-1" strike="noStrike">
              <a:latin typeface="Arial"/>
            </a:endParaRPr>
          </a:p>
        </p:txBody>
      </p:sp>
      <p:grpSp>
        <p:nvGrpSpPr>
          <p:cNvPr id="371" name="Group 27"/>
          <p:cNvGrpSpPr/>
          <p:nvPr/>
        </p:nvGrpSpPr>
        <p:grpSpPr>
          <a:xfrm>
            <a:off x="16195680" y="6677640"/>
            <a:ext cx="3245040" cy="2810160"/>
            <a:chOff x="16195680" y="6677640"/>
            <a:chExt cx="3245040" cy="2810160"/>
          </a:xfrm>
        </p:grpSpPr>
        <p:sp>
          <p:nvSpPr>
            <p:cNvPr id="372" name="Freeform 28"/>
            <p:cNvSpPr/>
            <p:nvPr/>
          </p:nvSpPr>
          <p:spPr>
            <a:xfrm>
              <a:off x="16195680" y="6677640"/>
              <a:ext cx="3245040" cy="2810160"/>
            </a:xfrm>
            <a:custGeom>
              <a:avLst/>
              <a:gdLst/>
              <a:ah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e5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roup 2"/>
          <p:cNvGrpSpPr/>
          <p:nvPr/>
        </p:nvGrpSpPr>
        <p:grpSpPr>
          <a:xfrm>
            <a:off x="-785520" y="-2416680"/>
            <a:ext cx="2975400" cy="2766240"/>
            <a:chOff x="-785520" y="-2416680"/>
            <a:chExt cx="2975400" cy="2766240"/>
          </a:xfrm>
        </p:grpSpPr>
        <p:sp>
          <p:nvSpPr>
            <p:cNvPr id="374" name="Freeform 3"/>
            <p:cNvSpPr/>
            <p:nvPr/>
          </p:nvSpPr>
          <p:spPr>
            <a:xfrm>
              <a:off x="-785520" y="-2207520"/>
              <a:ext cx="2975400" cy="255708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" name="TextBox 4"/>
            <p:cNvSpPr/>
            <p:nvPr/>
          </p:nvSpPr>
          <p:spPr>
            <a:xfrm>
              <a:off x="-367200" y="-2416680"/>
              <a:ext cx="2138400" cy="27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6" name="Group 5"/>
          <p:cNvGrpSpPr/>
          <p:nvPr/>
        </p:nvGrpSpPr>
        <p:grpSpPr>
          <a:xfrm>
            <a:off x="-920160" y="506520"/>
            <a:ext cx="3245040" cy="2810160"/>
            <a:chOff x="-920160" y="506520"/>
            <a:chExt cx="3245040" cy="2810160"/>
          </a:xfrm>
        </p:grpSpPr>
        <p:sp>
          <p:nvSpPr>
            <p:cNvPr id="377" name="Freeform 6"/>
            <p:cNvSpPr/>
            <p:nvPr/>
          </p:nvSpPr>
          <p:spPr>
            <a:xfrm>
              <a:off x="-920160" y="506520"/>
              <a:ext cx="3245040" cy="2810160"/>
            </a:xfrm>
            <a:custGeom>
              <a:avLst/>
              <a:gdLst/>
              <a:ah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8" name="Group 7"/>
          <p:cNvGrpSpPr/>
          <p:nvPr/>
        </p:nvGrpSpPr>
        <p:grpSpPr>
          <a:xfrm>
            <a:off x="1656000" y="-1260360"/>
            <a:ext cx="3334680" cy="3100320"/>
            <a:chOff x="1656000" y="-1260360"/>
            <a:chExt cx="3334680" cy="3100320"/>
          </a:xfrm>
        </p:grpSpPr>
        <p:sp>
          <p:nvSpPr>
            <p:cNvPr id="379" name="Freeform 8"/>
            <p:cNvSpPr/>
            <p:nvPr/>
          </p:nvSpPr>
          <p:spPr>
            <a:xfrm>
              <a:off x="1656000" y="-102564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TextBox 9"/>
            <p:cNvSpPr/>
            <p:nvPr/>
          </p:nvSpPr>
          <p:spPr>
            <a:xfrm>
              <a:off x="2125080" y="-126036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81" name="Group 10"/>
          <p:cNvGrpSpPr/>
          <p:nvPr/>
        </p:nvGrpSpPr>
        <p:grpSpPr>
          <a:xfrm>
            <a:off x="-1313640" y="3196800"/>
            <a:ext cx="3743280" cy="3480120"/>
            <a:chOff x="-1313640" y="3196800"/>
            <a:chExt cx="3743280" cy="3480120"/>
          </a:xfrm>
        </p:grpSpPr>
        <p:sp>
          <p:nvSpPr>
            <p:cNvPr id="382" name="Freeform 11"/>
            <p:cNvSpPr/>
            <p:nvPr/>
          </p:nvSpPr>
          <p:spPr>
            <a:xfrm>
              <a:off x="-1313640" y="3460320"/>
              <a:ext cx="3743280" cy="3216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3" name="TextBox 12"/>
            <p:cNvSpPr/>
            <p:nvPr/>
          </p:nvSpPr>
          <p:spPr>
            <a:xfrm>
              <a:off x="-787320" y="3196800"/>
              <a:ext cx="2690280" cy="347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84" name="Group 13"/>
          <p:cNvGrpSpPr/>
          <p:nvPr/>
        </p:nvGrpSpPr>
        <p:grpSpPr>
          <a:xfrm>
            <a:off x="1656000" y="1988280"/>
            <a:ext cx="3344040" cy="2895840"/>
            <a:chOff x="1656000" y="1988280"/>
            <a:chExt cx="3344040" cy="2895840"/>
          </a:xfrm>
        </p:grpSpPr>
        <p:sp>
          <p:nvSpPr>
            <p:cNvPr id="385" name="Freeform 14"/>
            <p:cNvSpPr/>
            <p:nvPr/>
          </p:nvSpPr>
          <p:spPr>
            <a:xfrm>
              <a:off x="1656000" y="1988280"/>
              <a:ext cx="3344040" cy="2895840"/>
            </a:xfrm>
            <a:custGeom>
              <a:avLst/>
              <a:gdLst/>
              <a:ah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6" name="AutoShape 15"/>
          <p:cNvSpPr/>
          <p:nvPr/>
        </p:nvSpPr>
        <p:spPr>
          <a:xfrm>
            <a:off x="13453560" y="9563040"/>
            <a:ext cx="4834440" cy="360"/>
          </a:xfrm>
          <a:prstGeom prst="line">
            <a:avLst/>
          </a:prstGeom>
          <a:ln w="95250">
            <a:solidFill>
              <a:srgbClr val="d8a2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AutoShape 16"/>
          <p:cNvSpPr/>
          <p:nvPr/>
        </p:nvSpPr>
        <p:spPr>
          <a:xfrm>
            <a:off x="-172080" y="9610560"/>
            <a:ext cx="4834080" cy="360"/>
          </a:xfrm>
          <a:prstGeom prst="line">
            <a:avLst/>
          </a:prstGeom>
          <a:ln w="95250">
            <a:solidFill>
              <a:srgbClr val="d8a2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8" name="Group 17"/>
          <p:cNvGrpSpPr/>
          <p:nvPr/>
        </p:nvGrpSpPr>
        <p:grpSpPr>
          <a:xfrm>
            <a:off x="7734960" y="-697320"/>
            <a:ext cx="3334680" cy="3099960"/>
            <a:chOff x="7734960" y="-697320"/>
            <a:chExt cx="3334680" cy="3099960"/>
          </a:xfrm>
        </p:grpSpPr>
        <p:sp>
          <p:nvSpPr>
            <p:cNvPr id="389" name="Freeform 18"/>
            <p:cNvSpPr/>
            <p:nvPr/>
          </p:nvSpPr>
          <p:spPr>
            <a:xfrm>
              <a:off x="7734960" y="-46296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TextBox 19"/>
            <p:cNvSpPr/>
            <p:nvPr/>
          </p:nvSpPr>
          <p:spPr>
            <a:xfrm>
              <a:off x="8204040" y="-69732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91" name="Freeform 20"/>
          <p:cNvSpPr/>
          <p:nvPr/>
        </p:nvSpPr>
        <p:spPr>
          <a:xfrm>
            <a:off x="702720" y="970200"/>
            <a:ext cx="11571840" cy="8287200"/>
          </a:xfrm>
          <a:custGeom>
            <a:avLst/>
            <a:gdLst/>
            <a:ahLst/>
            <a:rect l="l" t="t" r="r" b="b"/>
            <a:pathLst>
              <a:path w="11572481" h="8288078">
                <a:moveTo>
                  <a:pt x="0" y="0"/>
                </a:moveTo>
                <a:lnTo>
                  <a:pt x="11572481" y="0"/>
                </a:lnTo>
                <a:lnTo>
                  <a:pt x="11572481" y="8288078"/>
                </a:lnTo>
                <a:lnTo>
                  <a:pt x="0" y="82880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TextBox 21"/>
          <p:cNvSpPr/>
          <p:nvPr/>
        </p:nvSpPr>
        <p:spPr>
          <a:xfrm>
            <a:off x="12427560" y="971640"/>
            <a:ext cx="5859720" cy="69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71120" indent="-385560">
              <a:lnSpc>
                <a:spcPts val="5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570" spc="-1" strike="noStrike">
                <a:solidFill>
                  <a:srgbClr val="000000"/>
                </a:solidFill>
                <a:latin typeface="Canva Sans 2"/>
                <a:ea typeface="DejaVu Sans"/>
              </a:rPr>
              <a:t>OHC is the most affordable engine out there, even though it's the most efficient.</a:t>
            </a:r>
            <a:endParaRPr b="0" lang="en-IN" sz="3570" spc="-1" strike="noStrike">
              <a:latin typeface="Arial"/>
            </a:endParaRPr>
          </a:p>
          <a:p>
            <a:pPr lvl="1" marL="771120" indent="-385560">
              <a:lnSpc>
                <a:spcPts val="5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570" spc="-1" strike="noStrike">
                <a:solidFill>
                  <a:srgbClr val="000000"/>
                </a:solidFill>
                <a:latin typeface="Canva Sans 2"/>
                <a:ea typeface="DejaVu Sans"/>
              </a:rPr>
              <a:t>When considering expenses, engines with higher power levels tend to be more costly than their less powerful counterparts.</a:t>
            </a:r>
            <a:endParaRPr b="0" lang="en-IN" sz="3570" spc="-1" strike="noStrike">
              <a:latin typeface="Arial"/>
            </a:endParaRPr>
          </a:p>
        </p:txBody>
      </p:sp>
      <p:sp>
        <p:nvSpPr>
          <p:cNvPr id="393" name="AutoShape 22"/>
          <p:cNvSpPr/>
          <p:nvPr/>
        </p:nvSpPr>
        <p:spPr>
          <a:xfrm>
            <a:off x="13453560" y="554040"/>
            <a:ext cx="4834440" cy="360"/>
          </a:xfrm>
          <a:prstGeom prst="line">
            <a:avLst/>
          </a:prstGeom>
          <a:ln w="95250">
            <a:solidFill>
              <a:srgbClr val="d8a2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4" name="Group 23"/>
          <p:cNvGrpSpPr/>
          <p:nvPr/>
        </p:nvGrpSpPr>
        <p:grpSpPr>
          <a:xfrm>
            <a:off x="4617000" y="-2510280"/>
            <a:ext cx="3743280" cy="3479760"/>
            <a:chOff x="4617000" y="-2510280"/>
            <a:chExt cx="3743280" cy="3479760"/>
          </a:xfrm>
        </p:grpSpPr>
        <p:sp>
          <p:nvSpPr>
            <p:cNvPr id="395" name="Freeform 24"/>
            <p:cNvSpPr/>
            <p:nvPr/>
          </p:nvSpPr>
          <p:spPr>
            <a:xfrm>
              <a:off x="4617000" y="-2247120"/>
              <a:ext cx="3743280" cy="3216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TextBox 25"/>
            <p:cNvSpPr/>
            <p:nvPr/>
          </p:nvSpPr>
          <p:spPr>
            <a:xfrm>
              <a:off x="5143320" y="-2510280"/>
              <a:ext cx="2690280" cy="347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e5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oup 2"/>
          <p:cNvGrpSpPr/>
          <p:nvPr/>
        </p:nvGrpSpPr>
        <p:grpSpPr>
          <a:xfrm>
            <a:off x="-785520" y="-2416680"/>
            <a:ext cx="2975400" cy="2766240"/>
            <a:chOff x="-785520" y="-2416680"/>
            <a:chExt cx="2975400" cy="2766240"/>
          </a:xfrm>
        </p:grpSpPr>
        <p:sp>
          <p:nvSpPr>
            <p:cNvPr id="398" name="Freeform 3"/>
            <p:cNvSpPr/>
            <p:nvPr/>
          </p:nvSpPr>
          <p:spPr>
            <a:xfrm>
              <a:off x="-785520" y="-2207520"/>
              <a:ext cx="2975400" cy="255708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TextBox 4"/>
            <p:cNvSpPr/>
            <p:nvPr/>
          </p:nvSpPr>
          <p:spPr>
            <a:xfrm>
              <a:off x="-367200" y="-2416680"/>
              <a:ext cx="2138400" cy="27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0" name="Group 5"/>
          <p:cNvGrpSpPr/>
          <p:nvPr/>
        </p:nvGrpSpPr>
        <p:grpSpPr>
          <a:xfrm>
            <a:off x="8141760" y="-1112760"/>
            <a:ext cx="3334680" cy="3100320"/>
            <a:chOff x="8141760" y="-1112760"/>
            <a:chExt cx="3334680" cy="3100320"/>
          </a:xfrm>
        </p:grpSpPr>
        <p:sp>
          <p:nvSpPr>
            <p:cNvPr id="401" name="Freeform 6"/>
            <p:cNvSpPr/>
            <p:nvPr/>
          </p:nvSpPr>
          <p:spPr>
            <a:xfrm>
              <a:off x="8141760" y="-87804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TextBox 7"/>
            <p:cNvSpPr/>
            <p:nvPr/>
          </p:nvSpPr>
          <p:spPr>
            <a:xfrm>
              <a:off x="8610840" y="-111276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3" name="Group 8"/>
          <p:cNvGrpSpPr/>
          <p:nvPr/>
        </p:nvGrpSpPr>
        <p:grpSpPr>
          <a:xfrm>
            <a:off x="4662360" y="-2170080"/>
            <a:ext cx="3743280" cy="3479760"/>
            <a:chOff x="4662360" y="-2170080"/>
            <a:chExt cx="3743280" cy="3479760"/>
          </a:xfrm>
        </p:grpSpPr>
        <p:sp>
          <p:nvSpPr>
            <p:cNvPr id="404" name="Freeform 9"/>
            <p:cNvSpPr/>
            <p:nvPr/>
          </p:nvSpPr>
          <p:spPr>
            <a:xfrm>
              <a:off x="4662360" y="-1906920"/>
              <a:ext cx="3743280" cy="3216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TextBox 10"/>
            <p:cNvSpPr/>
            <p:nvPr/>
          </p:nvSpPr>
          <p:spPr>
            <a:xfrm>
              <a:off x="5188680" y="-2170080"/>
              <a:ext cx="2690280" cy="347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6" name="Group 11"/>
          <p:cNvGrpSpPr/>
          <p:nvPr/>
        </p:nvGrpSpPr>
        <p:grpSpPr>
          <a:xfrm>
            <a:off x="-1679040" y="172800"/>
            <a:ext cx="3334680" cy="3100320"/>
            <a:chOff x="-1679040" y="172800"/>
            <a:chExt cx="3334680" cy="3100320"/>
          </a:xfrm>
        </p:grpSpPr>
        <p:sp>
          <p:nvSpPr>
            <p:cNvPr id="407" name="Freeform 12"/>
            <p:cNvSpPr/>
            <p:nvPr/>
          </p:nvSpPr>
          <p:spPr>
            <a:xfrm>
              <a:off x="-1679040" y="40752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TextBox 13"/>
            <p:cNvSpPr/>
            <p:nvPr/>
          </p:nvSpPr>
          <p:spPr>
            <a:xfrm>
              <a:off x="-1210320" y="17280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9" name="Group 14"/>
          <p:cNvGrpSpPr/>
          <p:nvPr/>
        </p:nvGrpSpPr>
        <p:grpSpPr>
          <a:xfrm>
            <a:off x="1656000" y="-1260360"/>
            <a:ext cx="3334680" cy="3100320"/>
            <a:chOff x="1656000" y="-1260360"/>
            <a:chExt cx="3334680" cy="3100320"/>
          </a:xfrm>
        </p:grpSpPr>
        <p:sp>
          <p:nvSpPr>
            <p:cNvPr id="410" name="Freeform 15"/>
            <p:cNvSpPr/>
            <p:nvPr/>
          </p:nvSpPr>
          <p:spPr>
            <a:xfrm>
              <a:off x="1656000" y="-102564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TextBox 16"/>
            <p:cNvSpPr/>
            <p:nvPr/>
          </p:nvSpPr>
          <p:spPr>
            <a:xfrm>
              <a:off x="2125080" y="-126036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12" name="Group 17"/>
          <p:cNvGrpSpPr/>
          <p:nvPr/>
        </p:nvGrpSpPr>
        <p:grpSpPr>
          <a:xfrm>
            <a:off x="-1313640" y="3196800"/>
            <a:ext cx="3743280" cy="3480120"/>
            <a:chOff x="-1313640" y="3196800"/>
            <a:chExt cx="3743280" cy="3480120"/>
          </a:xfrm>
        </p:grpSpPr>
        <p:sp>
          <p:nvSpPr>
            <p:cNvPr id="413" name="Freeform 18"/>
            <p:cNvSpPr/>
            <p:nvPr/>
          </p:nvSpPr>
          <p:spPr>
            <a:xfrm>
              <a:off x="-1313640" y="3460320"/>
              <a:ext cx="3743280" cy="3216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TextBox 19"/>
            <p:cNvSpPr/>
            <p:nvPr/>
          </p:nvSpPr>
          <p:spPr>
            <a:xfrm>
              <a:off x="-787320" y="3196800"/>
              <a:ext cx="2690280" cy="347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15" name="Group 20"/>
          <p:cNvGrpSpPr/>
          <p:nvPr/>
        </p:nvGrpSpPr>
        <p:grpSpPr>
          <a:xfrm>
            <a:off x="1656000" y="1988280"/>
            <a:ext cx="3344040" cy="2895840"/>
            <a:chOff x="1656000" y="1988280"/>
            <a:chExt cx="3344040" cy="2895840"/>
          </a:xfrm>
        </p:grpSpPr>
        <p:sp>
          <p:nvSpPr>
            <p:cNvPr id="416" name="Freeform 21"/>
            <p:cNvSpPr/>
            <p:nvPr/>
          </p:nvSpPr>
          <p:spPr>
            <a:xfrm>
              <a:off x="1656000" y="1988280"/>
              <a:ext cx="3344040" cy="2895840"/>
            </a:xfrm>
            <a:custGeom>
              <a:avLst/>
              <a:gdLst/>
              <a:ah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7" name="AutoShape 22"/>
          <p:cNvSpPr/>
          <p:nvPr/>
        </p:nvSpPr>
        <p:spPr>
          <a:xfrm>
            <a:off x="1656000" y="9734040"/>
            <a:ext cx="4834440" cy="360"/>
          </a:xfrm>
          <a:prstGeom prst="line">
            <a:avLst/>
          </a:prstGeom>
          <a:ln w="95250">
            <a:solidFill>
              <a:srgbClr val="d8a2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18" name="Group 23"/>
          <p:cNvGrpSpPr/>
          <p:nvPr/>
        </p:nvGrpSpPr>
        <p:grpSpPr>
          <a:xfrm>
            <a:off x="-1501200" y="6633360"/>
            <a:ext cx="3334680" cy="3100320"/>
            <a:chOff x="-1501200" y="6633360"/>
            <a:chExt cx="3334680" cy="3100320"/>
          </a:xfrm>
        </p:grpSpPr>
        <p:sp>
          <p:nvSpPr>
            <p:cNvPr id="419" name="Freeform 24"/>
            <p:cNvSpPr/>
            <p:nvPr/>
          </p:nvSpPr>
          <p:spPr>
            <a:xfrm>
              <a:off x="-1501200" y="686808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TextBox 25"/>
            <p:cNvSpPr/>
            <p:nvPr/>
          </p:nvSpPr>
          <p:spPr>
            <a:xfrm>
              <a:off x="-1032480" y="663336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1" name="Freeform 26"/>
          <p:cNvSpPr/>
          <p:nvPr/>
        </p:nvSpPr>
        <p:spPr>
          <a:xfrm>
            <a:off x="613800" y="470160"/>
            <a:ext cx="11839680" cy="8654760"/>
          </a:xfrm>
          <a:custGeom>
            <a:avLst/>
            <a:gdLst/>
            <a:ahLst/>
            <a:rect l="l" t="t" r="r" b="b"/>
            <a:pathLst>
              <a:path w="11840479" h="8655463">
                <a:moveTo>
                  <a:pt x="0" y="0"/>
                </a:moveTo>
                <a:lnTo>
                  <a:pt x="11840478" y="0"/>
                </a:lnTo>
                <a:lnTo>
                  <a:pt x="11840478" y="8655463"/>
                </a:lnTo>
                <a:lnTo>
                  <a:pt x="0" y="865546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AutoShape 27"/>
          <p:cNvSpPr/>
          <p:nvPr/>
        </p:nvSpPr>
        <p:spPr>
          <a:xfrm>
            <a:off x="13453560" y="302400"/>
            <a:ext cx="4834440" cy="360"/>
          </a:xfrm>
          <a:prstGeom prst="line">
            <a:avLst/>
          </a:prstGeom>
          <a:ln w="95250">
            <a:solidFill>
              <a:srgbClr val="d8a2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23" name="Group 28"/>
          <p:cNvGrpSpPr/>
          <p:nvPr/>
        </p:nvGrpSpPr>
        <p:grpSpPr>
          <a:xfrm>
            <a:off x="-1142280" y="9715680"/>
            <a:ext cx="2975400" cy="2766240"/>
            <a:chOff x="-1142280" y="9715680"/>
            <a:chExt cx="2975400" cy="2766240"/>
          </a:xfrm>
        </p:grpSpPr>
        <p:sp>
          <p:nvSpPr>
            <p:cNvPr id="424" name="Freeform 29"/>
            <p:cNvSpPr/>
            <p:nvPr/>
          </p:nvSpPr>
          <p:spPr>
            <a:xfrm>
              <a:off x="-1142280" y="9924840"/>
              <a:ext cx="2975400" cy="255708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TextBox 30"/>
            <p:cNvSpPr/>
            <p:nvPr/>
          </p:nvSpPr>
          <p:spPr>
            <a:xfrm>
              <a:off x="-723600" y="9715680"/>
              <a:ext cx="2138400" cy="27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6" name="TextBox 31"/>
          <p:cNvSpPr/>
          <p:nvPr/>
        </p:nvSpPr>
        <p:spPr>
          <a:xfrm>
            <a:off x="12708360" y="1773720"/>
            <a:ext cx="5404320" cy="60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34040" indent="-367200">
              <a:lnSpc>
                <a:spcPts val="4759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nva Sans 2"/>
                <a:ea typeface="DejaVu Sans"/>
              </a:rPr>
              <a:t>V8 engines are considered the most expensive engines out there due to their highly complex structure and high performance. </a:t>
            </a:r>
            <a:endParaRPr b="0" lang="en-IN" sz="3400" spc="-1" strike="noStrike">
              <a:latin typeface="Arial"/>
            </a:endParaRPr>
          </a:p>
          <a:p>
            <a:pPr lvl="1" marL="734040" indent="-367200">
              <a:lnSpc>
                <a:spcPts val="4759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nva Sans 2"/>
                <a:ea typeface="DejaVu Sans"/>
              </a:rPr>
              <a:t>It was used in F1 cars from the year 2006 to 2013. </a:t>
            </a:r>
            <a:endParaRPr b="0" lang="en-IN" sz="3400" spc="-1" strike="noStrike">
              <a:latin typeface="Arial"/>
            </a:endParaRPr>
          </a:p>
        </p:txBody>
      </p:sp>
      <p:grpSp>
        <p:nvGrpSpPr>
          <p:cNvPr id="427" name="Group 32"/>
          <p:cNvGrpSpPr/>
          <p:nvPr/>
        </p:nvGrpSpPr>
        <p:grpSpPr>
          <a:xfrm>
            <a:off x="15876360" y="7390440"/>
            <a:ext cx="3344040" cy="2895840"/>
            <a:chOff x="15876360" y="7390440"/>
            <a:chExt cx="3344040" cy="2895840"/>
          </a:xfrm>
        </p:grpSpPr>
        <p:sp>
          <p:nvSpPr>
            <p:cNvPr id="428" name="Freeform 33"/>
            <p:cNvSpPr/>
            <p:nvPr/>
          </p:nvSpPr>
          <p:spPr>
            <a:xfrm>
              <a:off x="15876360" y="7390440"/>
              <a:ext cx="3344040" cy="2895840"/>
            </a:xfrm>
            <a:custGeom>
              <a:avLst/>
              <a:gdLst/>
              <a:ah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e5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2"/>
          <p:cNvGrpSpPr/>
          <p:nvPr/>
        </p:nvGrpSpPr>
        <p:grpSpPr>
          <a:xfrm>
            <a:off x="895320" y="505080"/>
            <a:ext cx="8247960" cy="1412640"/>
            <a:chOff x="895320" y="505080"/>
            <a:chExt cx="8247960" cy="1412640"/>
          </a:xfrm>
        </p:grpSpPr>
        <p:sp>
          <p:nvSpPr>
            <p:cNvPr id="64" name="Freeform 3"/>
            <p:cNvSpPr/>
            <p:nvPr/>
          </p:nvSpPr>
          <p:spPr>
            <a:xfrm>
              <a:off x="895320" y="698760"/>
              <a:ext cx="8247960" cy="1218960"/>
            </a:xfrm>
            <a:custGeom>
              <a:avLst/>
              <a:gdLst/>
              <a:ahLst/>
              <a:rect l="l" t="t" r="r" b="b"/>
              <a:pathLst>
                <a:path w="2435751" h="360153">
                  <a:moveTo>
                    <a:pt x="15017" y="0"/>
                  </a:moveTo>
                  <a:lnTo>
                    <a:pt x="2420734" y="0"/>
                  </a:lnTo>
                  <a:cubicBezTo>
                    <a:pt x="2429028" y="0"/>
                    <a:pt x="2435751" y="6723"/>
                    <a:pt x="2435751" y="15017"/>
                  </a:cubicBezTo>
                  <a:lnTo>
                    <a:pt x="2435751" y="345136"/>
                  </a:lnTo>
                  <a:cubicBezTo>
                    <a:pt x="2435751" y="353430"/>
                    <a:pt x="2429028" y="360153"/>
                    <a:pt x="2420734" y="360153"/>
                  </a:cubicBezTo>
                  <a:lnTo>
                    <a:pt x="15017" y="360153"/>
                  </a:lnTo>
                  <a:cubicBezTo>
                    <a:pt x="6723" y="360153"/>
                    <a:pt x="0" y="353430"/>
                    <a:pt x="0" y="345136"/>
                  </a:cubicBezTo>
                  <a:lnTo>
                    <a:pt x="0" y="15017"/>
                  </a:lnTo>
                  <a:cubicBezTo>
                    <a:pt x="0" y="6723"/>
                    <a:pt x="6723" y="0"/>
                    <a:pt x="15017" y="0"/>
                  </a:cubicBez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TextBox 4"/>
            <p:cNvSpPr/>
            <p:nvPr/>
          </p:nvSpPr>
          <p:spPr>
            <a:xfrm>
              <a:off x="895320" y="505080"/>
              <a:ext cx="8247960" cy="141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TextBox 5"/>
          <p:cNvSpPr/>
          <p:nvPr/>
        </p:nvSpPr>
        <p:spPr>
          <a:xfrm>
            <a:off x="1028880" y="708120"/>
            <a:ext cx="9038520" cy="209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8232"/>
              </a:lnSpc>
              <a:buNone/>
            </a:pPr>
            <a:r>
              <a:rPr b="0" lang="en-US" sz="6980" spc="-1" strike="noStrike">
                <a:solidFill>
                  <a:srgbClr val="000000"/>
                </a:solidFill>
                <a:latin typeface="Open Sans Extra Bold"/>
                <a:ea typeface="DejaVu Sans"/>
              </a:rPr>
              <a:t>PREPROCESSING</a:t>
            </a:r>
            <a:endParaRPr b="0" lang="en-IN" sz="6980" spc="-1" strike="noStrike">
              <a:latin typeface="Arial"/>
            </a:endParaRPr>
          </a:p>
          <a:p>
            <a:pPr>
              <a:lnSpc>
                <a:spcPts val="8232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p:grpSp>
        <p:nvGrpSpPr>
          <p:cNvPr id="67" name="Group 6"/>
          <p:cNvGrpSpPr/>
          <p:nvPr/>
        </p:nvGrpSpPr>
        <p:grpSpPr>
          <a:xfrm>
            <a:off x="11410200" y="-2455560"/>
            <a:ext cx="4910040" cy="4565160"/>
            <a:chOff x="11410200" y="-2455560"/>
            <a:chExt cx="4910040" cy="4565160"/>
          </a:xfrm>
        </p:grpSpPr>
        <p:sp>
          <p:nvSpPr>
            <p:cNvPr id="68" name="Freeform 7"/>
            <p:cNvSpPr/>
            <p:nvPr/>
          </p:nvSpPr>
          <p:spPr>
            <a:xfrm>
              <a:off x="11410200" y="-2109960"/>
              <a:ext cx="4910040" cy="421956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TextBox 8"/>
            <p:cNvSpPr/>
            <p:nvPr/>
          </p:nvSpPr>
          <p:spPr>
            <a:xfrm>
              <a:off x="12101040" y="-2455560"/>
              <a:ext cx="3529080" cy="4564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0" name="Group 9"/>
          <p:cNvGrpSpPr/>
          <p:nvPr/>
        </p:nvGrpSpPr>
        <p:grpSpPr>
          <a:xfrm>
            <a:off x="341640" y="370080"/>
            <a:ext cx="4209480" cy="6418440"/>
            <a:chOff x="341640" y="370080"/>
            <a:chExt cx="4209480" cy="6418440"/>
          </a:xfrm>
        </p:grpSpPr>
        <p:sp>
          <p:nvSpPr>
            <p:cNvPr id="71" name="Freeform 10"/>
            <p:cNvSpPr/>
            <p:nvPr/>
          </p:nvSpPr>
          <p:spPr>
            <a:xfrm>
              <a:off x="341640" y="370080"/>
              <a:ext cx="4209480" cy="6418440"/>
            </a:xfrm>
            <a:custGeom>
              <a:avLst/>
              <a:gdLst/>
              <a:ahLst/>
              <a:rect l="l" t="t" r="r" b="b"/>
              <a:pathLst>
                <a:path w="3585346" h="5466286">
                  <a:moveTo>
                    <a:pt x="3421516" y="0"/>
                  </a:moveTo>
                  <a:lnTo>
                    <a:pt x="0" y="0"/>
                  </a:lnTo>
                  <a:lnTo>
                    <a:pt x="0" y="5466286"/>
                  </a:lnTo>
                  <a:lnTo>
                    <a:pt x="76200" y="5466286"/>
                  </a:lnTo>
                  <a:lnTo>
                    <a:pt x="76200" y="76200"/>
                  </a:lnTo>
                  <a:lnTo>
                    <a:pt x="3585346" y="76200"/>
                  </a:lnTo>
                  <a:lnTo>
                    <a:pt x="3585346" y="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2" name="Group 11"/>
          <p:cNvGrpSpPr/>
          <p:nvPr/>
        </p:nvGrpSpPr>
        <p:grpSpPr>
          <a:xfrm>
            <a:off x="11866320" y="7751880"/>
            <a:ext cx="6069240" cy="2018520"/>
            <a:chOff x="11866320" y="7751880"/>
            <a:chExt cx="6069240" cy="2018520"/>
          </a:xfrm>
        </p:grpSpPr>
        <p:sp>
          <p:nvSpPr>
            <p:cNvPr id="73" name="Freeform 12"/>
            <p:cNvSpPr/>
            <p:nvPr/>
          </p:nvSpPr>
          <p:spPr>
            <a:xfrm rot="10800000">
              <a:off x="11866320" y="7751880"/>
              <a:ext cx="6069240" cy="2018520"/>
            </a:xfrm>
            <a:custGeom>
              <a:avLst/>
              <a:gdLst/>
              <a:ahLst/>
              <a:rect l="l" t="t" r="r" b="b"/>
              <a:pathLst>
                <a:path w="5168994" h="1719607">
                  <a:moveTo>
                    <a:pt x="5005164" y="0"/>
                  </a:moveTo>
                  <a:lnTo>
                    <a:pt x="0" y="0"/>
                  </a:lnTo>
                  <a:lnTo>
                    <a:pt x="0" y="1719607"/>
                  </a:lnTo>
                  <a:lnTo>
                    <a:pt x="76200" y="1719607"/>
                  </a:lnTo>
                  <a:lnTo>
                    <a:pt x="76200" y="76200"/>
                  </a:lnTo>
                  <a:lnTo>
                    <a:pt x="5168994" y="76200"/>
                  </a:lnTo>
                  <a:lnTo>
                    <a:pt x="5168994" y="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4" name="Freeform 13"/>
          <p:cNvSpPr/>
          <p:nvPr/>
        </p:nvSpPr>
        <p:spPr>
          <a:xfrm>
            <a:off x="0" y="9618480"/>
            <a:ext cx="3224520" cy="3212280"/>
          </a:xfrm>
          <a:custGeom>
            <a:avLst/>
            <a:gdLst/>
            <a:ahLst/>
            <a:rect l="l" t="t" r="r" b="b"/>
            <a:pathLst>
              <a:path w="3225149" h="3213055">
                <a:moveTo>
                  <a:pt x="0" y="0"/>
                </a:moveTo>
                <a:lnTo>
                  <a:pt x="3225149" y="0"/>
                </a:lnTo>
                <a:lnTo>
                  <a:pt x="3225149" y="3213055"/>
                </a:lnTo>
                <a:lnTo>
                  <a:pt x="0" y="321305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Freeform 14"/>
          <p:cNvSpPr/>
          <p:nvPr/>
        </p:nvSpPr>
        <p:spPr>
          <a:xfrm>
            <a:off x="538560" y="2096280"/>
            <a:ext cx="11335680" cy="5716800"/>
          </a:xfrm>
          <a:custGeom>
            <a:avLst/>
            <a:gdLst/>
            <a:ahLst/>
            <a:rect l="l" t="t" r="r" b="b"/>
            <a:pathLst>
              <a:path w="11336508" h="5717462">
                <a:moveTo>
                  <a:pt x="0" y="0"/>
                </a:moveTo>
                <a:lnTo>
                  <a:pt x="11336508" y="0"/>
                </a:lnTo>
                <a:lnTo>
                  <a:pt x="11336508" y="5717462"/>
                </a:lnTo>
                <a:lnTo>
                  <a:pt x="0" y="57174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6" name="Group 15"/>
          <p:cNvGrpSpPr/>
          <p:nvPr/>
        </p:nvGrpSpPr>
        <p:grpSpPr>
          <a:xfrm>
            <a:off x="14637240" y="-3386520"/>
            <a:ext cx="4910040" cy="4564800"/>
            <a:chOff x="14637240" y="-3386520"/>
            <a:chExt cx="4910040" cy="4564800"/>
          </a:xfrm>
        </p:grpSpPr>
        <p:sp>
          <p:nvSpPr>
            <p:cNvPr id="77" name="Freeform 16"/>
            <p:cNvSpPr/>
            <p:nvPr/>
          </p:nvSpPr>
          <p:spPr>
            <a:xfrm>
              <a:off x="14637240" y="-3041280"/>
              <a:ext cx="4910040" cy="421956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TextBox 17"/>
            <p:cNvSpPr/>
            <p:nvPr/>
          </p:nvSpPr>
          <p:spPr>
            <a:xfrm>
              <a:off x="15327720" y="-3386520"/>
              <a:ext cx="3529080" cy="4564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9" name="Freeform 18"/>
          <p:cNvSpPr/>
          <p:nvPr/>
        </p:nvSpPr>
        <p:spPr>
          <a:xfrm>
            <a:off x="12027240" y="1414440"/>
            <a:ext cx="5907240" cy="7457040"/>
          </a:xfrm>
          <a:custGeom>
            <a:avLst/>
            <a:gdLst/>
            <a:ahLst/>
            <a:rect l="l" t="t" r="r" b="b"/>
            <a:pathLst>
              <a:path w="5908137" h="7457812">
                <a:moveTo>
                  <a:pt x="0" y="0"/>
                </a:moveTo>
                <a:lnTo>
                  <a:pt x="5908137" y="0"/>
                </a:lnTo>
                <a:lnTo>
                  <a:pt x="5908137" y="7457812"/>
                </a:lnTo>
                <a:lnTo>
                  <a:pt x="0" y="74578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e5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2"/>
          <p:cNvGrpSpPr/>
          <p:nvPr/>
        </p:nvGrpSpPr>
        <p:grpSpPr>
          <a:xfrm>
            <a:off x="10933920" y="-1122480"/>
            <a:ext cx="4910040" cy="4565160"/>
            <a:chOff x="10933920" y="-1122480"/>
            <a:chExt cx="4910040" cy="4565160"/>
          </a:xfrm>
        </p:grpSpPr>
        <p:sp>
          <p:nvSpPr>
            <p:cNvPr id="81" name="Freeform 3"/>
            <p:cNvSpPr/>
            <p:nvPr/>
          </p:nvSpPr>
          <p:spPr>
            <a:xfrm>
              <a:off x="10933920" y="-776880"/>
              <a:ext cx="4910040" cy="421956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TextBox 4"/>
            <p:cNvSpPr/>
            <p:nvPr/>
          </p:nvSpPr>
          <p:spPr>
            <a:xfrm>
              <a:off x="11624400" y="-1122480"/>
              <a:ext cx="3529080" cy="4564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3" name="Group 5"/>
          <p:cNvGrpSpPr/>
          <p:nvPr/>
        </p:nvGrpSpPr>
        <p:grpSpPr>
          <a:xfrm>
            <a:off x="14637240" y="-3386520"/>
            <a:ext cx="4910040" cy="4564800"/>
            <a:chOff x="14637240" y="-3386520"/>
            <a:chExt cx="4910040" cy="4564800"/>
          </a:xfrm>
        </p:grpSpPr>
        <p:sp>
          <p:nvSpPr>
            <p:cNvPr id="84" name="Freeform 6"/>
            <p:cNvSpPr/>
            <p:nvPr/>
          </p:nvSpPr>
          <p:spPr>
            <a:xfrm>
              <a:off x="14637240" y="-3041280"/>
              <a:ext cx="4910040" cy="421956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TextBox 7"/>
            <p:cNvSpPr/>
            <p:nvPr/>
          </p:nvSpPr>
          <p:spPr>
            <a:xfrm>
              <a:off x="15327720" y="-3386520"/>
              <a:ext cx="3529080" cy="4564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6" name="Group 8"/>
          <p:cNvGrpSpPr/>
          <p:nvPr/>
        </p:nvGrpSpPr>
        <p:grpSpPr>
          <a:xfrm>
            <a:off x="341640" y="370080"/>
            <a:ext cx="4209480" cy="6418440"/>
            <a:chOff x="341640" y="370080"/>
            <a:chExt cx="4209480" cy="6418440"/>
          </a:xfrm>
        </p:grpSpPr>
        <p:sp>
          <p:nvSpPr>
            <p:cNvPr id="87" name="Freeform 9"/>
            <p:cNvSpPr/>
            <p:nvPr/>
          </p:nvSpPr>
          <p:spPr>
            <a:xfrm>
              <a:off x="341640" y="370080"/>
              <a:ext cx="4209480" cy="6418440"/>
            </a:xfrm>
            <a:custGeom>
              <a:avLst/>
              <a:gdLst/>
              <a:ahLst/>
              <a:rect l="l" t="t" r="r" b="b"/>
              <a:pathLst>
                <a:path w="3585346" h="5466286">
                  <a:moveTo>
                    <a:pt x="3421516" y="0"/>
                  </a:moveTo>
                  <a:lnTo>
                    <a:pt x="0" y="0"/>
                  </a:lnTo>
                  <a:lnTo>
                    <a:pt x="0" y="5466286"/>
                  </a:lnTo>
                  <a:lnTo>
                    <a:pt x="76200" y="5466286"/>
                  </a:lnTo>
                  <a:lnTo>
                    <a:pt x="76200" y="76200"/>
                  </a:lnTo>
                  <a:lnTo>
                    <a:pt x="3585346" y="76200"/>
                  </a:lnTo>
                  <a:lnTo>
                    <a:pt x="3585346" y="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8" name="Group 10"/>
          <p:cNvGrpSpPr/>
          <p:nvPr/>
        </p:nvGrpSpPr>
        <p:grpSpPr>
          <a:xfrm>
            <a:off x="11866320" y="7751880"/>
            <a:ext cx="6069240" cy="2018520"/>
            <a:chOff x="11866320" y="7751880"/>
            <a:chExt cx="6069240" cy="2018520"/>
          </a:xfrm>
        </p:grpSpPr>
        <p:sp>
          <p:nvSpPr>
            <p:cNvPr id="89" name="Freeform 11"/>
            <p:cNvSpPr/>
            <p:nvPr/>
          </p:nvSpPr>
          <p:spPr>
            <a:xfrm rot="10800000">
              <a:off x="11866320" y="7751880"/>
              <a:ext cx="6069240" cy="2018520"/>
            </a:xfrm>
            <a:custGeom>
              <a:avLst/>
              <a:gdLst/>
              <a:ahLst/>
              <a:rect l="l" t="t" r="r" b="b"/>
              <a:pathLst>
                <a:path w="5168994" h="1719607">
                  <a:moveTo>
                    <a:pt x="5005164" y="0"/>
                  </a:moveTo>
                  <a:lnTo>
                    <a:pt x="0" y="0"/>
                  </a:lnTo>
                  <a:lnTo>
                    <a:pt x="0" y="1719607"/>
                  </a:lnTo>
                  <a:lnTo>
                    <a:pt x="76200" y="1719607"/>
                  </a:lnTo>
                  <a:lnTo>
                    <a:pt x="76200" y="76200"/>
                  </a:lnTo>
                  <a:lnTo>
                    <a:pt x="5168994" y="76200"/>
                  </a:lnTo>
                  <a:lnTo>
                    <a:pt x="5168994" y="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0" name="Freeform 12"/>
          <p:cNvSpPr/>
          <p:nvPr/>
        </p:nvSpPr>
        <p:spPr>
          <a:xfrm>
            <a:off x="-169200" y="9438120"/>
            <a:ext cx="3224520" cy="3212280"/>
          </a:xfrm>
          <a:custGeom>
            <a:avLst/>
            <a:gdLst/>
            <a:ahLst/>
            <a:rect l="l" t="t" r="r" b="b"/>
            <a:pathLst>
              <a:path w="3225149" h="3213055">
                <a:moveTo>
                  <a:pt x="0" y="0"/>
                </a:moveTo>
                <a:lnTo>
                  <a:pt x="3225149" y="0"/>
                </a:lnTo>
                <a:lnTo>
                  <a:pt x="3225149" y="3213055"/>
                </a:lnTo>
                <a:lnTo>
                  <a:pt x="0" y="321305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Freeform 13"/>
          <p:cNvSpPr/>
          <p:nvPr/>
        </p:nvSpPr>
        <p:spPr>
          <a:xfrm>
            <a:off x="2446560" y="685440"/>
            <a:ext cx="6882840" cy="5514840"/>
          </a:xfrm>
          <a:custGeom>
            <a:avLst/>
            <a:gdLst/>
            <a:ahLst/>
            <a:rect l="l" t="t" r="r" b="b"/>
            <a:pathLst>
              <a:path w="6883584" h="5515692">
                <a:moveTo>
                  <a:pt x="0" y="0"/>
                </a:moveTo>
                <a:lnTo>
                  <a:pt x="6883584" y="0"/>
                </a:lnTo>
                <a:lnTo>
                  <a:pt x="6883584" y="5515692"/>
                </a:lnTo>
                <a:lnTo>
                  <a:pt x="0" y="55156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Freeform 14"/>
          <p:cNvSpPr/>
          <p:nvPr/>
        </p:nvSpPr>
        <p:spPr>
          <a:xfrm>
            <a:off x="5292720" y="6398280"/>
            <a:ext cx="11799000" cy="2705400"/>
          </a:xfrm>
          <a:custGeom>
            <a:avLst/>
            <a:gdLst/>
            <a:ahLst/>
            <a:rect l="l" t="t" r="r" b="b"/>
            <a:pathLst>
              <a:path w="11799649" h="2706021">
                <a:moveTo>
                  <a:pt x="0" y="0"/>
                </a:moveTo>
                <a:lnTo>
                  <a:pt x="11799649" y="0"/>
                </a:lnTo>
                <a:lnTo>
                  <a:pt x="11799649" y="2706021"/>
                </a:lnTo>
                <a:lnTo>
                  <a:pt x="0" y="27060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3" name="Group 15"/>
          <p:cNvGrpSpPr/>
          <p:nvPr/>
        </p:nvGrpSpPr>
        <p:grpSpPr>
          <a:xfrm>
            <a:off x="14803920" y="987840"/>
            <a:ext cx="4910040" cy="4564800"/>
            <a:chOff x="14803920" y="987840"/>
            <a:chExt cx="4910040" cy="4564800"/>
          </a:xfrm>
        </p:grpSpPr>
        <p:sp>
          <p:nvSpPr>
            <p:cNvPr id="94" name="Freeform 16"/>
            <p:cNvSpPr/>
            <p:nvPr/>
          </p:nvSpPr>
          <p:spPr>
            <a:xfrm>
              <a:off x="14803920" y="1333080"/>
              <a:ext cx="4910040" cy="421956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41567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TextBox 17"/>
            <p:cNvSpPr/>
            <p:nvPr/>
          </p:nvSpPr>
          <p:spPr>
            <a:xfrm>
              <a:off x="15494400" y="987840"/>
              <a:ext cx="3529080" cy="4564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e5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2"/>
          <p:cNvGrpSpPr/>
          <p:nvPr/>
        </p:nvGrpSpPr>
        <p:grpSpPr>
          <a:xfrm>
            <a:off x="605520" y="375480"/>
            <a:ext cx="8247960" cy="2241720"/>
            <a:chOff x="605520" y="375480"/>
            <a:chExt cx="8247960" cy="2241720"/>
          </a:xfrm>
        </p:grpSpPr>
        <p:sp>
          <p:nvSpPr>
            <p:cNvPr id="97" name="Freeform 3"/>
            <p:cNvSpPr/>
            <p:nvPr/>
          </p:nvSpPr>
          <p:spPr>
            <a:xfrm>
              <a:off x="605520" y="569160"/>
              <a:ext cx="8247960" cy="2048040"/>
            </a:xfrm>
            <a:custGeom>
              <a:avLst/>
              <a:gdLst/>
              <a:ahLst/>
              <a:rect l="l" t="t" r="r" b="b"/>
              <a:pathLst>
                <a:path w="2435751" h="604965">
                  <a:moveTo>
                    <a:pt x="15017" y="0"/>
                  </a:moveTo>
                  <a:lnTo>
                    <a:pt x="2420734" y="0"/>
                  </a:lnTo>
                  <a:cubicBezTo>
                    <a:pt x="2429028" y="0"/>
                    <a:pt x="2435751" y="6723"/>
                    <a:pt x="2435751" y="15017"/>
                  </a:cubicBezTo>
                  <a:lnTo>
                    <a:pt x="2435751" y="589948"/>
                  </a:lnTo>
                  <a:cubicBezTo>
                    <a:pt x="2435751" y="598241"/>
                    <a:pt x="2429028" y="604965"/>
                    <a:pt x="2420734" y="604965"/>
                  </a:cubicBezTo>
                  <a:lnTo>
                    <a:pt x="15017" y="604965"/>
                  </a:lnTo>
                  <a:cubicBezTo>
                    <a:pt x="6723" y="604965"/>
                    <a:pt x="0" y="598241"/>
                    <a:pt x="0" y="589948"/>
                  </a:cubicBezTo>
                  <a:lnTo>
                    <a:pt x="0" y="15017"/>
                  </a:lnTo>
                  <a:cubicBezTo>
                    <a:pt x="0" y="6723"/>
                    <a:pt x="6723" y="0"/>
                    <a:pt x="15017" y="0"/>
                  </a:cubicBez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TextBox 4"/>
            <p:cNvSpPr/>
            <p:nvPr/>
          </p:nvSpPr>
          <p:spPr>
            <a:xfrm>
              <a:off x="605520" y="375480"/>
              <a:ext cx="8247960" cy="2241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9" name="TextBox 5"/>
          <p:cNvSpPr/>
          <p:nvPr/>
        </p:nvSpPr>
        <p:spPr>
          <a:xfrm>
            <a:off x="605520" y="783000"/>
            <a:ext cx="10125000" cy="185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288"/>
              </a:lnSpc>
              <a:buNone/>
            </a:pPr>
            <a:r>
              <a:rPr b="0" lang="en-US" sz="6170" spc="-1" strike="noStrike">
                <a:solidFill>
                  <a:srgbClr val="000000"/>
                </a:solidFill>
                <a:latin typeface="Open Sans Extra Bold"/>
                <a:ea typeface="DejaVu Sans"/>
              </a:rPr>
              <a:t>EDA - CONTINUOUS VARIABLE</a:t>
            </a:r>
            <a:endParaRPr b="0" lang="en-IN" sz="6170" spc="-1" strike="noStrike">
              <a:latin typeface="Arial"/>
            </a:endParaRPr>
          </a:p>
        </p:txBody>
      </p:sp>
      <p:grpSp>
        <p:nvGrpSpPr>
          <p:cNvPr id="100" name="Group 6"/>
          <p:cNvGrpSpPr/>
          <p:nvPr/>
        </p:nvGrpSpPr>
        <p:grpSpPr>
          <a:xfrm>
            <a:off x="10731240" y="-1276560"/>
            <a:ext cx="4910040" cy="4565160"/>
            <a:chOff x="10731240" y="-1276560"/>
            <a:chExt cx="4910040" cy="4565160"/>
          </a:xfrm>
        </p:grpSpPr>
        <p:sp>
          <p:nvSpPr>
            <p:cNvPr id="101" name="Freeform 7"/>
            <p:cNvSpPr/>
            <p:nvPr/>
          </p:nvSpPr>
          <p:spPr>
            <a:xfrm>
              <a:off x="10731240" y="-930960"/>
              <a:ext cx="4910040" cy="421956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TextBox 8"/>
            <p:cNvSpPr/>
            <p:nvPr/>
          </p:nvSpPr>
          <p:spPr>
            <a:xfrm>
              <a:off x="11422080" y="-1276560"/>
              <a:ext cx="3529080" cy="4564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" name="Group 9"/>
          <p:cNvGrpSpPr/>
          <p:nvPr/>
        </p:nvGrpSpPr>
        <p:grpSpPr>
          <a:xfrm>
            <a:off x="14414760" y="1481040"/>
            <a:ext cx="5354640" cy="4637160"/>
            <a:chOff x="14414760" y="1481040"/>
            <a:chExt cx="5354640" cy="4637160"/>
          </a:xfrm>
        </p:grpSpPr>
        <p:sp>
          <p:nvSpPr>
            <p:cNvPr id="104" name="Freeform 10"/>
            <p:cNvSpPr/>
            <p:nvPr/>
          </p:nvSpPr>
          <p:spPr>
            <a:xfrm>
              <a:off x="14414760" y="1481040"/>
              <a:ext cx="5354640" cy="4637160"/>
            </a:xfrm>
            <a:custGeom>
              <a:avLst/>
              <a:gdLst/>
              <a:ah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5" name="Group 11"/>
          <p:cNvGrpSpPr/>
          <p:nvPr/>
        </p:nvGrpSpPr>
        <p:grpSpPr>
          <a:xfrm>
            <a:off x="14637240" y="-3386520"/>
            <a:ext cx="4910040" cy="4564800"/>
            <a:chOff x="14637240" y="-3386520"/>
            <a:chExt cx="4910040" cy="4564800"/>
          </a:xfrm>
        </p:grpSpPr>
        <p:sp>
          <p:nvSpPr>
            <p:cNvPr id="106" name="Freeform 12"/>
            <p:cNvSpPr/>
            <p:nvPr/>
          </p:nvSpPr>
          <p:spPr>
            <a:xfrm>
              <a:off x="14637240" y="-3041280"/>
              <a:ext cx="4910040" cy="421956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TextBox 13"/>
            <p:cNvSpPr/>
            <p:nvPr/>
          </p:nvSpPr>
          <p:spPr>
            <a:xfrm>
              <a:off x="15327720" y="-3386520"/>
              <a:ext cx="3529080" cy="4564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" name="Group 14"/>
          <p:cNvGrpSpPr/>
          <p:nvPr/>
        </p:nvGrpSpPr>
        <p:grpSpPr>
          <a:xfrm>
            <a:off x="239040" y="288360"/>
            <a:ext cx="4209480" cy="6418440"/>
            <a:chOff x="239040" y="288360"/>
            <a:chExt cx="4209480" cy="6418440"/>
          </a:xfrm>
        </p:grpSpPr>
        <p:sp>
          <p:nvSpPr>
            <p:cNvPr id="109" name="Freeform 15"/>
            <p:cNvSpPr/>
            <p:nvPr/>
          </p:nvSpPr>
          <p:spPr>
            <a:xfrm>
              <a:off x="239040" y="288360"/>
              <a:ext cx="4209480" cy="6418440"/>
            </a:xfrm>
            <a:custGeom>
              <a:avLst/>
              <a:gdLst/>
              <a:ahLst/>
              <a:rect l="l" t="t" r="r" b="b"/>
              <a:pathLst>
                <a:path w="3585346" h="5466286">
                  <a:moveTo>
                    <a:pt x="3421516" y="0"/>
                  </a:moveTo>
                  <a:lnTo>
                    <a:pt x="0" y="0"/>
                  </a:lnTo>
                  <a:lnTo>
                    <a:pt x="0" y="5466286"/>
                  </a:lnTo>
                  <a:lnTo>
                    <a:pt x="76200" y="5466286"/>
                  </a:lnTo>
                  <a:lnTo>
                    <a:pt x="76200" y="76200"/>
                  </a:lnTo>
                  <a:lnTo>
                    <a:pt x="3585346" y="76200"/>
                  </a:lnTo>
                  <a:lnTo>
                    <a:pt x="3585346" y="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0" name="Group 16"/>
          <p:cNvGrpSpPr/>
          <p:nvPr/>
        </p:nvGrpSpPr>
        <p:grpSpPr>
          <a:xfrm>
            <a:off x="11866320" y="7751880"/>
            <a:ext cx="6069240" cy="2018520"/>
            <a:chOff x="11866320" y="7751880"/>
            <a:chExt cx="6069240" cy="2018520"/>
          </a:xfrm>
        </p:grpSpPr>
        <p:sp>
          <p:nvSpPr>
            <p:cNvPr id="111" name="Freeform 17"/>
            <p:cNvSpPr/>
            <p:nvPr/>
          </p:nvSpPr>
          <p:spPr>
            <a:xfrm rot="10800000">
              <a:off x="11866320" y="7751880"/>
              <a:ext cx="6069240" cy="2018520"/>
            </a:xfrm>
            <a:custGeom>
              <a:avLst/>
              <a:gdLst/>
              <a:ahLst/>
              <a:rect l="l" t="t" r="r" b="b"/>
              <a:pathLst>
                <a:path w="5168994" h="1719607">
                  <a:moveTo>
                    <a:pt x="5005164" y="0"/>
                  </a:moveTo>
                  <a:lnTo>
                    <a:pt x="0" y="0"/>
                  </a:lnTo>
                  <a:lnTo>
                    <a:pt x="0" y="1719607"/>
                  </a:lnTo>
                  <a:lnTo>
                    <a:pt x="76200" y="1719607"/>
                  </a:lnTo>
                  <a:lnTo>
                    <a:pt x="76200" y="76200"/>
                  </a:lnTo>
                  <a:lnTo>
                    <a:pt x="5168994" y="76200"/>
                  </a:lnTo>
                  <a:lnTo>
                    <a:pt x="5168994" y="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2" name="Freeform 18"/>
          <p:cNvSpPr/>
          <p:nvPr/>
        </p:nvSpPr>
        <p:spPr>
          <a:xfrm>
            <a:off x="0" y="9516960"/>
            <a:ext cx="3224520" cy="3212280"/>
          </a:xfrm>
          <a:custGeom>
            <a:avLst/>
            <a:gdLst/>
            <a:ahLst/>
            <a:rect l="l" t="t" r="r" b="b"/>
            <a:pathLst>
              <a:path w="3225149" h="3213055">
                <a:moveTo>
                  <a:pt x="0" y="0"/>
                </a:moveTo>
                <a:lnTo>
                  <a:pt x="3225149" y="0"/>
                </a:lnTo>
                <a:lnTo>
                  <a:pt x="3225149" y="3213055"/>
                </a:lnTo>
                <a:lnTo>
                  <a:pt x="0" y="321305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Freeform 19"/>
          <p:cNvSpPr/>
          <p:nvPr/>
        </p:nvSpPr>
        <p:spPr>
          <a:xfrm>
            <a:off x="1028880" y="2794320"/>
            <a:ext cx="12391200" cy="6647760"/>
          </a:xfrm>
          <a:custGeom>
            <a:avLst/>
            <a:gdLst/>
            <a:ahLst/>
            <a:rect l="l" t="t" r="r" b="b"/>
            <a:pathLst>
              <a:path w="12391860" h="6648530">
                <a:moveTo>
                  <a:pt x="0" y="0"/>
                </a:moveTo>
                <a:lnTo>
                  <a:pt x="12391860" y="0"/>
                </a:lnTo>
                <a:lnTo>
                  <a:pt x="12391860" y="6648531"/>
                </a:lnTo>
                <a:lnTo>
                  <a:pt x="0" y="664853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e5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2"/>
          <p:cNvGrpSpPr/>
          <p:nvPr/>
        </p:nvGrpSpPr>
        <p:grpSpPr>
          <a:xfrm>
            <a:off x="493920" y="522360"/>
            <a:ext cx="4209480" cy="6418440"/>
            <a:chOff x="493920" y="522360"/>
            <a:chExt cx="4209480" cy="6418440"/>
          </a:xfrm>
        </p:grpSpPr>
        <p:sp>
          <p:nvSpPr>
            <p:cNvPr id="115" name="Freeform 3"/>
            <p:cNvSpPr/>
            <p:nvPr/>
          </p:nvSpPr>
          <p:spPr>
            <a:xfrm>
              <a:off x="493920" y="522360"/>
              <a:ext cx="4209480" cy="6418440"/>
            </a:xfrm>
            <a:custGeom>
              <a:avLst/>
              <a:gdLst/>
              <a:ahLst/>
              <a:rect l="l" t="t" r="r" b="b"/>
              <a:pathLst>
                <a:path w="3585346" h="5466286">
                  <a:moveTo>
                    <a:pt x="3421516" y="0"/>
                  </a:moveTo>
                  <a:lnTo>
                    <a:pt x="0" y="0"/>
                  </a:lnTo>
                  <a:lnTo>
                    <a:pt x="0" y="5466286"/>
                  </a:lnTo>
                  <a:lnTo>
                    <a:pt x="76200" y="5466286"/>
                  </a:lnTo>
                  <a:lnTo>
                    <a:pt x="76200" y="76200"/>
                  </a:lnTo>
                  <a:lnTo>
                    <a:pt x="3585346" y="76200"/>
                  </a:lnTo>
                  <a:lnTo>
                    <a:pt x="3585346" y="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6" name="Group 4"/>
          <p:cNvGrpSpPr/>
          <p:nvPr/>
        </p:nvGrpSpPr>
        <p:grpSpPr>
          <a:xfrm>
            <a:off x="12018600" y="7904520"/>
            <a:ext cx="6069240" cy="2018520"/>
            <a:chOff x="12018600" y="7904520"/>
            <a:chExt cx="6069240" cy="2018520"/>
          </a:xfrm>
        </p:grpSpPr>
        <p:sp>
          <p:nvSpPr>
            <p:cNvPr id="117" name="Freeform 5"/>
            <p:cNvSpPr/>
            <p:nvPr/>
          </p:nvSpPr>
          <p:spPr>
            <a:xfrm rot="10800000">
              <a:off x="12018600" y="7904520"/>
              <a:ext cx="6069240" cy="2018520"/>
            </a:xfrm>
            <a:custGeom>
              <a:avLst/>
              <a:gdLst/>
              <a:ahLst/>
              <a:rect l="l" t="t" r="r" b="b"/>
              <a:pathLst>
                <a:path w="5168994" h="1719607">
                  <a:moveTo>
                    <a:pt x="5005164" y="0"/>
                  </a:moveTo>
                  <a:lnTo>
                    <a:pt x="0" y="0"/>
                  </a:lnTo>
                  <a:lnTo>
                    <a:pt x="0" y="1719607"/>
                  </a:lnTo>
                  <a:lnTo>
                    <a:pt x="76200" y="1719607"/>
                  </a:lnTo>
                  <a:lnTo>
                    <a:pt x="76200" y="76200"/>
                  </a:lnTo>
                  <a:lnTo>
                    <a:pt x="5168994" y="76200"/>
                  </a:lnTo>
                  <a:lnTo>
                    <a:pt x="5168994" y="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8" name="Group 6"/>
          <p:cNvGrpSpPr/>
          <p:nvPr/>
        </p:nvGrpSpPr>
        <p:grpSpPr>
          <a:xfrm>
            <a:off x="11671200" y="-1650960"/>
            <a:ext cx="4910040" cy="4564800"/>
            <a:chOff x="11671200" y="-1650960"/>
            <a:chExt cx="4910040" cy="4564800"/>
          </a:xfrm>
        </p:grpSpPr>
        <p:sp>
          <p:nvSpPr>
            <p:cNvPr id="119" name="Freeform 7"/>
            <p:cNvSpPr/>
            <p:nvPr/>
          </p:nvSpPr>
          <p:spPr>
            <a:xfrm>
              <a:off x="11671200" y="-1305720"/>
              <a:ext cx="4910040" cy="421956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TextBox 8"/>
            <p:cNvSpPr/>
            <p:nvPr/>
          </p:nvSpPr>
          <p:spPr>
            <a:xfrm>
              <a:off x="12362040" y="-1650960"/>
              <a:ext cx="3529080" cy="4564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1" name="Group 9"/>
          <p:cNvGrpSpPr/>
          <p:nvPr/>
        </p:nvGrpSpPr>
        <p:grpSpPr>
          <a:xfrm>
            <a:off x="14789520" y="-3234240"/>
            <a:ext cx="4910040" cy="4564800"/>
            <a:chOff x="14789520" y="-3234240"/>
            <a:chExt cx="4910040" cy="4564800"/>
          </a:xfrm>
        </p:grpSpPr>
        <p:sp>
          <p:nvSpPr>
            <p:cNvPr id="122" name="Freeform 10"/>
            <p:cNvSpPr/>
            <p:nvPr/>
          </p:nvSpPr>
          <p:spPr>
            <a:xfrm>
              <a:off x="14789520" y="-2889000"/>
              <a:ext cx="4910040" cy="421956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TextBox 11"/>
            <p:cNvSpPr/>
            <p:nvPr/>
          </p:nvSpPr>
          <p:spPr>
            <a:xfrm>
              <a:off x="15480000" y="-3234240"/>
              <a:ext cx="3529080" cy="4564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4" name="Freeform 12"/>
          <p:cNvSpPr/>
          <p:nvPr/>
        </p:nvSpPr>
        <p:spPr>
          <a:xfrm>
            <a:off x="1028880" y="2988360"/>
            <a:ext cx="15758640" cy="5924160"/>
          </a:xfrm>
          <a:custGeom>
            <a:avLst/>
            <a:gdLst/>
            <a:ahLst/>
            <a:rect l="l" t="t" r="r" b="b"/>
            <a:pathLst>
              <a:path w="15759327" h="5924819">
                <a:moveTo>
                  <a:pt x="0" y="0"/>
                </a:moveTo>
                <a:lnTo>
                  <a:pt x="15759327" y="0"/>
                </a:lnTo>
                <a:lnTo>
                  <a:pt x="15759327" y="5924819"/>
                </a:lnTo>
                <a:lnTo>
                  <a:pt x="0" y="5924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5" name="Group 13"/>
          <p:cNvGrpSpPr/>
          <p:nvPr/>
        </p:nvGrpSpPr>
        <p:grpSpPr>
          <a:xfrm>
            <a:off x="1287000" y="877320"/>
            <a:ext cx="8247960" cy="1481400"/>
            <a:chOff x="1287000" y="877320"/>
            <a:chExt cx="8247960" cy="1481400"/>
          </a:xfrm>
        </p:grpSpPr>
        <p:sp>
          <p:nvSpPr>
            <p:cNvPr id="126" name="Freeform 14"/>
            <p:cNvSpPr/>
            <p:nvPr/>
          </p:nvSpPr>
          <p:spPr>
            <a:xfrm>
              <a:off x="1287000" y="1071000"/>
              <a:ext cx="8247960" cy="1287720"/>
            </a:xfrm>
            <a:custGeom>
              <a:avLst/>
              <a:gdLst/>
              <a:ahLst/>
              <a:rect l="l" t="t" r="r" b="b"/>
              <a:pathLst>
                <a:path w="2435751" h="380456">
                  <a:moveTo>
                    <a:pt x="15017" y="0"/>
                  </a:moveTo>
                  <a:lnTo>
                    <a:pt x="2420734" y="0"/>
                  </a:lnTo>
                  <a:cubicBezTo>
                    <a:pt x="2429028" y="0"/>
                    <a:pt x="2435751" y="6723"/>
                    <a:pt x="2435751" y="15017"/>
                  </a:cubicBezTo>
                  <a:lnTo>
                    <a:pt x="2435751" y="365438"/>
                  </a:lnTo>
                  <a:cubicBezTo>
                    <a:pt x="2435751" y="373732"/>
                    <a:pt x="2429028" y="380456"/>
                    <a:pt x="2420734" y="380456"/>
                  </a:cubicBezTo>
                  <a:lnTo>
                    <a:pt x="15017" y="380456"/>
                  </a:lnTo>
                  <a:cubicBezTo>
                    <a:pt x="6723" y="380456"/>
                    <a:pt x="0" y="373732"/>
                    <a:pt x="0" y="365438"/>
                  </a:cubicBezTo>
                  <a:lnTo>
                    <a:pt x="0" y="15017"/>
                  </a:lnTo>
                  <a:cubicBezTo>
                    <a:pt x="0" y="6723"/>
                    <a:pt x="6723" y="0"/>
                    <a:pt x="15017" y="0"/>
                  </a:cubicBez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TextBox 15"/>
            <p:cNvSpPr/>
            <p:nvPr/>
          </p:nvSpPr>
          <p:spPr>
            <a:xfrm>
              <a:off x="1287000" y="877320"/>
              <a:ext cx="8247960" cy="148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8" name="TextBox 16"/>
          <p:cNvSpPr/>
          <p:nvPr/>
        </p:nvSpPr>
        <p:spPr>
          <a:xfrm>
            <a:off x="1339920" y="1226520"/>
            <a:ext cx="814212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055"/>
              </a:lnSpc>
              <a:buNone/>
            </a:pPr>
            <a:r>
              <a:rPr b="0" lang="en-US" sz="5040" spc="-1" strike="noStrike">
                <a:solidFill>
                  <a:srgbClr val="000000"/>
                </a:solidFill>
                <a:latin typeface="Canva Sans 2 Bold"/>
                <a:ea typeface="DejaVu Sans"/>
              </a:rPr>
              <a:t>Output</a:t>
            </a:r>
            <a:endParaRPr b="0" lang="en-IN" sz="504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e5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2"/>
          <p:cNvGrpSpPr/>
          <p:nvPr/>
        </p:nvGrpSpPr>
        <p:grpSpPr>
          <a:xfrm>
            <a:off x="605520" y="375480"/>
            <a:ext cx="11083680" cy="2470680"/>
            <a:chOff x="605520" y="375480"/>
            <a:chExt cx="11083680" cy="2470680"/>
          </a:xfrm>
        </p:grpSpPr>
        <p:sp>
          <p:nvSpPr>
            <p:cNvPr id="130" name="Freeform 3"/>
            <p:cNvSpPr/>
            <p:nvPr/>
          </p:nvSpPr>
          <p:spPr>
            <a:xfrm>
              <a:off x="605520" y="569160"/>
              <a:ext cx="11083680" cy="2277000"/>
            </a:xfrm>
            <a:custGeom>
              <a:avLst/>
              <a:gdLst/>
              <a:ahLst/>
              <a:rect l="l" t="t" r="r" b="b"/>
              <a:pathLst>
                <a:path w="3273155" h="672562">
                  <a:moveTo>
                    <a:pt x="11175" y="0"/>
                  </a:moveTo>
                  <a:lnTo>
                    <a:pt x="3261980" y="0"/>
                  </a:lnTo>
                  <a:cubicBezTo>
                    <a:pt x="3268152" y="0"/>
                    <a:pt x="3273155" y="5003"/>
                    <a:pt x="3273155" y="11175"/>
                  </a:cubicBezTo>
                  <a:lnTo>
                    <a:pt x="3273155" y="661387"/>
                  </a:lnTo>
                  <a:cubicBezTo>
                    <a:pt x="3273155" y="667559"/>
                    <a:pt x="3268152" y="672562"/>
                    <a:pt x="3261980" y="672562"/>
                  </a:cubicBezTo>
                  <a:lnTo>
                    <a:pt x="11175" y="672562"/>
                  </a:lnTo>
                  <a:cubicBezTo>
                    <a:pt x="5003" y="672562"/>
                    <a:pt x="0" y="667559"/>
                    <a:pt x="0" y="661387"/>
                  </a:cubicBezTo>
                  <a:lnTo>
                    <a:pt x="0" y="11175"/>
                  </a:lnTo>
                  <a:cubicBezTo>
                    <a:pt x="0" y="5003"/>
                    <a:pt x="5003" y="0"/>
                    <a:pt x="11175" y="0"/>
                  </a:cubicBez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TextBox 4"/>
            <p:cNvSpPr/>
            <p:nvPr/>
          </p:nvSpPr>
          <p:spPr>
            <a:xfrm>
              <a:off x="605520" y="375480"/>
              <a:ext cx="11083680" cy="2470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2" name="TextBox 5"/>
          <p:cNvSpPr/>
          <p:nvPr/>
        </p:nvSpPr>
        <p:spPr>
          <a:xfrm>
            <a:off x="605520" y="773280"/>
            <a:ext cx="10276200" cy="187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398"/>
              </a:lnSpc>
              <a:buNone/>
            </a:pPr>
            <a:r>
              <a:rPr b="0" lang="en-US" sz="6270" spc="-1" strike="noStrike">
                <a:solidFill>
                  <a:srgbClr val="000000"/>
                </a:solidFill>
                <a:latin typeface="Open Sans Extra Bold"/>
                <a:ea typeface="DejaVu Sans"/>
              </a:rPr>
              <a:t>EDA - ONE CATEGORICAL AND ONE CONTINEOUS  </a:t>
            </a:r>
            <a:endParaRPr b="0" lang="en-IN" sz="6270" spc="-1" strike="noStrike">
              <a:latin typeface="Arial"/>
            </a:endParaRPr>
          </a:p>
        </p:txBody>
      </p:sp>
      <p:grpSp>
        <p:nvGrpSpPr>
          <p:cNvPr id="133" name="Group 6"/>
          <p:cNvGrpSpPr/>
          <p:nvPr/>
        </p:nvGrpSpPr>
        <p:grpSpPr>
          <a:xfrm>
            <a:off x="11410200" y="-2455560"/>
            <a:ext cx="4910040" cy="4565160"/>
            <a:chOff x="11410200" y="-2455560"/>
            <a:chExt cx="4910040" cy="4565160"/>
          </a:xfrm>
        </p:grpSpPr>
        <p:sp>
          <p:nvSpPr>
            <p:cNvPr id="134" name="Freeform 7"/>
            <p:cNvSpPr/>
            <p:nvPr/>
          </p:nvSpPr>
          <p:spPr>
            <a:xfrm>
              <a:off x="11410200" y="-2109960"/>
              <a:ext cx="4910040" cy="421956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TextBox 8"/>
            <p:cNvSpPr/>
            <p:nvPr/>
          </p:nvSpPr>
          <p:spPr>
            <a:xfrm>
              <a:off x="12101040" y="-2455560"/>
              <a:ext cx="3529080" cy="4564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6" name="Group 9"/>
          <p:cNvGrpSpPr/>
          <p:nvPr/>
        </p:nvGrpSpPr>
        <p:grpSpPr>
          <a:xfrm>
            <a:off x="14900400" y="1179000"/>
            <a:ext cx="5354640" cy="4637160"/>
            <a:chOff x="14900400" y="1179000"/>
            <a:chExt cx="5354640" cy="4637160"/>
          </a:xfrm>
        </p:grpSpPr>
        <p:sp>
          <p:nvSpPr>
            <p:cNvPr id="137" name="Freeform 10"/>
            <p:cNvSpPr/>
            <p:nvPr/>
          </p:nvSpPr>
          <p:spPr>
            <a:xfrm>
              <a:off x="14900400" y="1179000"/>
              <a:ext cx="5354640" cy="4637160"/>
            </a:xfrm>
            <a:custGeom>
              <a:avLst/>
              <a:gdLst/>
              <a:ah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8" name="Group 11"/>
          <p:cNvGrpSpPr/>
          <p:nvPr/>
        </p:nvGrpSpPr>
        <p:grpSpPr>
          <a:xfrm>
            <a:off x="14637240" y="-3386520"/>
            <a:ext cx="4910040" cy="4564800"/>
            <a:chOff x="14637240" y="-3386520"/>
            <a:chExt cx="4910040" cy="4564800"/>
          </a:xfrm>
        </p:grpSpPr>
        <p:sp>
          <p:nvSpPr>
            <p:cNvPr id="139" name="Freeform 12"/>
            <p:cNvSpPr/>
            <p:nvPr/>
          </p:nvSpPr>
          <p:spPr>
            <a:xfrm>
              <a:off x="14637240" y="-3041280"/>
              <a:ext cx="4910040" cy="421956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TextBox 13"/>
            <p:cNvSpPr/>
            <p:nvPr/>
          </p:nvSpPr>
          <p:spPr>
            <a:xfrm>
              <a:off x="15327720" y="-3386520"/>
              <a:ext cx="3529080" cy="4564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1" name="Group 14"/>
          <p:cNvGrpSpPr/>
          <p:nvPr/>
        </p:nvGrpSpPr>
        <p:grpSpPr>
          <a:xfrm>
            <a:off x="239040" y="288360"/>
            <a:ext cx="4209480" cy="6418440"/>
            <a:chOff x="239040" y="288360"/>
            <a:chExt cx="4209480" cy="6418440"/>
          </a:xfrm>
        </p:grpSpPr>
        <p:sp>
          <p:nvSpPr>
            <p:cNvPr id="142" name="Freeform 15"/>
            <p:cNvSpPr/>
            <p:nvPr/>
          </p:nvSpPr>
          <p:spPr>
            <a:xfrm>
              <a:off x="239040" y="288360"/>
              <a:ext cx="4209480" cy="6418440"/>
            </a:xfrm>
            <a:custGeom>
              <a:avLst/>
              <a:gdLst/>
              <a:ahLst/>
              <a:rect l="l" t="t" r="r" b="b"/>
              <a:pathLst>
                <a:path w="3585346" h="5466286">
                  <a:moveTo>
                    <a:pt x="3421516" y="0"/>
                  </a:moveTo>
                  <a:lnTo>
                    <a:pt x="0" y="0"/>
                  </a:lnTo>
                  <a:lnTo>
                    <a:pt x="0" y="5466286"/>
                  </a:lnTo>
                  <a:lnTo>
                    <a:pt x="76200" y="5466286"/>
                  </a:lnTo>
                  <a:lnTo>
                    <a:pt x="76200" y="76200"/>
                  </a:lnTo>
                  <a:lnTo>
                    <a:pt x="3585346" y="76200"/>
                  </a:lnTo>
                  <a:lnTo>
                    <a:pt x="3585346" y="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3" name="Group 16"/>
          <p:cNvGrpSpPr/>
          <p:nvPr/>
        </p:nvGrpSpPr>
        <p:grpSpPr>
          <a:xfrm>
            <a:off x="11866320" y="7751880"/>
            <a:ext cx="6069240" cy="2018520"/>
            <a:chOff x="11866320" y="7751880"/>
            <a:chExt cx="6069240" cy="2018520"/>
          </a:xfrm>
        </p:grpSpPr>
        <p:sp>
          <p:nvSpPr>
            <p:cNvPr id="144" name="Freeform 17"/>
            <p:cNvSpPr/>
            <p:nvPr/>
          </p:nvSpPr>
          <p:spPr>
            <a:xfrm rot="10800000">
              <a:off x="11866320" y="7751880"/>
              <a:ext cx="6069240" cy="2018520"/>
            </a:xfrm>
            <a:custGeom>
              <a:avLst/>
              <a:gdLst/>
              <a:ahLst/>
              <a:rect l="l" t="t" r="r" b="b"/>
              <a:pathLst>
                <a:path w="5168994" h="1719607">
                  <a:moveTo>
                    <a:pt x="5005164" y="0"/>
                  </a:moveTo>
                  <a:lnTo>
                    <a:pt x="0" y="0"/>
                  </a:lnTo>
                  <a:lnTo>
                    <a:pt x="0" y="1719607"/>
                  </a:lnTo>
                  <a:lnTo>
                    <a:pt x="76200" y="1719607"/>
                  </a:lnTo>
                  <a:lnTo>
                    <a:pt x="76200" y="76200"/>
                  </a:lnTo>
                  <a:lnTo>
                    <a:pt x="5168994" y="76200"/>
                  </a:lnTo>
                  <a:lnTo>
                    <a:pt x="5168994" y="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5" name="Freeform 18"/>
          <p:cNvSpPr/>
          <p:nvPr/>
        </p:nvSpPr>
        <p:spPr>
          <a:xfrm>
            <a:off x="0" y="9516960"/>
            <a:ext cx="3224520" cy="3212280"/>
          </a:xfrm>
          <a:custGeom>
            <a:avLst/>
            <a:gdLst/>
            <a:ahLst/>
            <a:rect l="l" t="t" r="r" b="b"/>
            <a:pathLst>
              <a:path w="3225149" h="3213055">
                <a:moveTo>
                  <a:pt x="0" y="0"/>
                </a:moveTo>
                <a:lnTo>
                  <a:pt x="3225149" y="0"/>
                </a:lnTo>
                <a:lnTo>
                  <a:pt x="3225149" y="3213055"/>
                </a:lnTo>
                <a:lnTo>
                  <a:pt x="0" y="321305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Freeform 19"/>
          <p:cNvSpPr/>
          <p:nvPr/>
        </p:nvSpPr>
        <p:spPr>
          <a:xfrm>
            <a:off x="978840" y="3175920"/>
            <a:ext cx="13657680" cy="5848560"/>
          </a:xfrm>
          <a:custGeom>
            <a:avLst/>
            <a:gdLst/>
            <a:ahLst/>
            <a:rect l="l" t="t" r="r" b="b"/>
            <a:pathLst>
              <a:path w="13658376" h="5849262">
                <a:moveTo>
                  <a:pt x="0" y="0"/>
                </a:moveTo>
                <a:lnTo>
                  <a:pt x="13658376" y="0"/>
                </a:lnTo>
                <a:lnTo>
                  <a:pt x="13658376" y="5849262"/>
                </a:lnTo>
                <a:lnTo>
                  <a:pt x="0" y="58492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e5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reeform 2"/>
          <p:cNvSpPr/>
          <p:nvPr/>
        </p:nvSpPr>
        <p:spPr>
          <a:xfrm>
            <a:off x="1778040" y="2791080"/>
            <a:ext cx="14106960" cy="6466680"/>
          </a:xfrm>
          <a:custGeom>
            <a:avLst/>
            <a:gdLst/>
            <a:ahLst/>
            <a:rect l="l" t="t" r="r" b="b"/>
            <a:pathLst>
              <a:path w="14107805" h="6467334">
                <a:moveTo>
                  <a:pt x="0" y="0"/>
                </a:moveTo>
                <a:lnTo>
                  <a:pt x="14107805" y="0"/>
                </a:lnTo>
                <a:lnTo>
                  <a:pt x="14107805" y="6467334"/>
                </a:lnTo>
                <a:lnTo>
                  <a:pt x="0" y="646733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8" name="Group 3"/>
          <p:cNvGrpSpPr/>
          <p:nvPr/>
        </p:nvGrpSpPr>
        <p:grpSpPr>
          <a:xfrm>
            <a:off x="1778040" y="1029960"/>
            <a:ext cx="8247960" cy="1481400"/>
            <a:chOff x="1778040" y="1029960"/>
            <a:chExt cx="8247960" cy="1481400"/>
          </a:xfrm>
        </p:grpSpPr>
        <p:sp>
          <p:nvSpPr>
            <p:cNvPr id="149" name="Freeform 4"/>
            <p:cNvSpPr/>
            <p:nvPr/>
          </p:nvSpPr>
          <p:spPr>
            <a:xfrm>
              <a:off x="1778040" y="1223280"/>
              <a:ext cx="8247960" cy="1287720"/>
            </a:xfrm>
            <a:custGeom>
              <a:avLst/>
              <a:gdLst/>
              <a:ahLst/>
              <a:rect l="l" t="t" r="r" b="b"/>
              <a:pathLst>
                <a:path w="2435751" h="380456">
                  <a:moveTo>
                    <a:pt x="15017" y="0"/>
                  </a:moveTo>
                  <a:lnTo>
                    <a:pt x="2420734" y="0"/>
                  </a:lnTo>
                  <a:cubicBezTo>
                    <a:pt x="2429028" y="0"/>
                    <a:pt x="2435751" y="6723"/>
                    <a:pt x="2435751" y="15017"/>
                  </a:cubicBezTo>
                  <a:lnTo>
                    <a:pt x="2435751" y="365438"/>
                  </a:lnTo>
                  <a:cubicBezTo>
                    <a:pt x="2435751" y="373732"/>
                    <a:pt x="2429028" y="380456"/>
                    <a:pt x="2420734" y="380456"/>
                  </a:cubicBezTo>
                  <a:lnTo>
                    <a:pt x="15017" y="380456"/>
                  </a:lnTo>
                  <a:cubicBezTo>
                    <a:pt x="6723" y="380456"/>
                    <a:pt x="0" y="373732"/>
                    <a:pt x="0" y="365438"/>
                  </a:cubicBezTo>
                  <a:lnTo>
                    <a:pt x="0" y="15017"/>
                  </a:lnTo>
                  <a:cubicBezTo>
                    <a:pt x="0" y="6723"/>
                    <a:pt x="6723" y="0"/>
                    <a:pt x="15017" y="0"/>
                  </a:cubicBez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TextBox 5"/>
            <p:cNvSpPr/>
            <p:nvPr/>
          </p:nvSpPr>
          <p:spPr>
            <a:xfrm>
              <a:off x="1778040" y="1029960"/>
              <a:ext cx="8247960" cy="148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1" name="Group 6"/>
          <p:cNvGrpSpPr/>
          <p:nvPr/>
        </p:nvGrpSpPr>
        <p:grpSpPr>
          <a:xfrm>
            <a:off x="646200" y="675000"/>
            <a:ext cx="4209480" cy="6418440"/>
            <a:chOff x="646200" y="675000"/>
            <a:chExt cx="4209480" cy="6418440"/>
          </a:xfrm>
        </p:grpSpPr>
        <p:sp>
          <p:nvSpPr>
            <p:cNvPr id="152" name="Freeform 7"/>
            <p:cNvSpPr/>
            <p:nvPr/>
          </p:nvSpPr>
          <p:spPr>
            <a:xfrm>
              <a:off x="646200" y="675000"/>
              <a:ext cx="4209480" cy="6418440"/>
            </a:xfrm>
            <a:custGeom>
              <a:avLst/>
              <a:gdLst/>
              <a:ahLst/>
              <a:rect l="l" t="t" r="r" b="b"/>
              <a:pathLst>
                <a:path w="3585346" h="5466286">
                  <a:moveTo>
                    <a:pt x="3421516" y="0"/>
                  </a:moveTo>
                  <a:lnTo>
                    <a:pt x="0" y="0"/>
                  </a:lnTo>
                  <a:lnTo>
                    <a:pt x="0" y="5466286"/>
                  </a:lnTo>
                  <a:lnTo>
                    <a:pt x="76200" y="5466286"/>
                  </a:lnTo>
                  <a:lnTo>
                    <a:pt x="76200" y="76200"/>
                  </a:lnTo>
                  <a:lnTo>
                    <a:pt x="3585346" y="76200"/>
                  </a:lnTo>
                  <a:lnTo>
                    <a:pt x="3585346" y="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3" name="Group 8"/>
          <p:cNvGrpSpPr/>
          <p:nvPr/>
        </p:nvGrpSpPr>
        <p:grpSpPr>
          <a:xfrm>
            <a:off x="12171240" y="8056800"/>
            <a:ext cx="6069240" cy="2018520"/>
            <a:chOff x="12171240" y="8056800"/>
            <a:chExt cx="6069240" cy="2018520"/>
          </a:xfrm>
        </p:grpSpPr>
        <p:sp>
          <p:nvSpPr>
            <p:cNvPr id="154" name="Freeform 9"/>
            <p:cNvSpPr/>
            <p:nvPr/>
          </p:nvSpPr>
          <p:spPr>
            <a:xfrm rot="10800000">
              <a:off x="12171240" y="8056800"/>
              <a:ext cx="6069240" cy="2018520"/>
            </a:xfrm>
            <a:custGeom>
              <a:avLst/>
              <a:gdLst/>
              <a:ahLst/>
              <a:rect l="l" t="t" r="r" b="b"/>
              <a:pathLst>
                <a:path w="5168994" h="1719607">
                  <a:moveTo>
                    <a:pt x="5005164" y="0"/>
                  </a:moveTo>
                  <a:lnTo>
                    <a:pt x="0" y="0"/>
                  </a:lnTo>
                  <a:lnTo>
                    <a:pt x="0" y="1719607"/>
                  </a:lnTo>
                  <a:lnTo>
                    <a:pt x="76200" y="1719607"/>
                  </a:lnTo>
                  <a:lnTo>
                    <a:pt x="76200" y="76200"/>
                  </a:lnTo>
                  <a:lnTo>
                    <a:pt x="5168994" y="76200"/>
                  </a:lnTo>
                  <a:lnTo>
                    <a:pt x="5168994" y="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5" name="Group 10"/>
          <p:cNvGrpSpPr/>
          <p:nvPr/>
        </p:nvGrpSpPr>
        <p:grpSpPr>
          <a:xfrm>
            <a:off x="11823840" y="-1498680"/>
            <a:ext cx="4910040" cy="4564800"/>
            <a:chOff x="11823840" y="-1498680"/>
            <a:chExt cx="4910040" cy="4564800"/>
          </a:xfrm>
        </p:grpSpPr>
        <p:sp>
          <p:nvSpPr>
            <p:cNvPr id="156" name="Freeform 11"/>
            <p:cNvSpPr/>
            <p:nvPr/>
          </p:nvSpPr>
          <p:spPr>
            <a:xfrm>
              <a:off x="11823840" y="-1153440"/>
              <a:ext cx="4910040" cy="421956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TextBox 12"/>
            <p:cNvSpPr/>
            <p:nvPr/>
          </p:nvSpPr>
          <p:spPr>
            <a:xfrm>
              <a:off x="12514320" y="-1498680"/>
              <a:ext cx="3529080" cy="4564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8" name="Group 13"/>
          <p:cNvGrpSpPr/>
          <p:nvPr/>
        </p:nvGrpSpPr>
        <p:grpSpPr>
          <a:xfrm>
            <a:off x="14941800" y="-3081600"/>
            <a:ext cx="4910040" cy="4564800"/>
            <a:chOff x="14941800" y="-3081600"/>
            <a:chExt cx="4910040" cy="4564800"/>
          </a:xfrm>
        </p:grpSpPr>
        <p:sp>
          <p:nvSpPr>
            <p:cNvPr id="159" name="Freeform 14"/>
            <p:cNvSpPr/>
            <p:nvPr/>
          </p:nvSpPr>
          <p:spPr>
            <a:xfrm>
              <a:off x="14941800" y="-2736360"/>
              <a:ext cx="4910040" cy="421956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TextBox 15"/>
            <p:cNvSpPr/>
            <p:nvPr/>
          </p:nvSpPr>
          <p:spPr>
            <a:xfrm>
              <a:off x="15632640" y="-3081600"/>
              <a:ext cx="3529080" cy="4564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1" name="TextBox 16"/>
          <p:cNvSpPr/>
          <p:nvPr/>
        </p:nvSpPr>
        <p:spPr>
          <a:xfrm>
            <a:off x="3434040" y="1376280"/>
            <a:ext cx="493596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279"/>
              </a:lnSpc>
              <a:buNone/>
            </a:pPr>
            <a:r>
              <a:rPr b="0" lang="en-US" sz="5200" spc="-1" strike="noStrike">
                <a:solidFill>
                  <a:srgbClr val="1a232d"/>
                </a:solidFill>
                <a:latin typeface="Canva Sans 2 Bold"/>
                <a:ea typeface="DejaVu Sans"/>
              </a:rPr>
              <a:t>Output</a:t>
            </a:r>
            <a:endParaRPr b="0" lang="en-IN" sz="5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e5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2"/>
          <p:cNvGrpSpPr/>
          <p:nvPr/>
        </p:nvGrpSpPr>
        <p:grpSpPr>
          <a:xfrm>
            <a:off x="5364720" y="-217440"/>
            <a:ext cx="7790400" cy="1707480"/>
            <a:chOff x="5364720" y="-217440"/>
            <a:chExt cx="7790400" cy="1707480"/>
          </a:xfrm>
        </p:grpSpPr>
        <p:sp>
          <p:nvSpPr>
            <p:cNvPr id="163" name="Freeform 3"/>
            <p:cNvSpPr/>
            <p:nvPr/>
          </p:nvSpPr>
          <p:spPr>
            <a:xfrm>
              <a:off x="5364720" y="-23760"/>
              <a:ext cx="7790400" cy="1513800"/>
            </a:xfrm>
            <a:custGeom>
              <a:avLst/>
              <a:gdLst/>
              <a:ahLst/>
              <a:rect l="l" t="t" r="r" b="b"/>
              <a:pathLst>
                <a:path w="2300674" h="447266">
                  <a:moveTo>
                    <a:pt x="15899" y="0"/>
                  </a:moveTo>
                  <a:lnTo>
                    <a:pt x="2284775" y="0"/>
                  </a:lnTo>
                  <a:cubicBezTo>
                    <a:pt x="2293556" y="0"/>
                    <a:pt x="2300674" y="7118"/>
                    <a:pt x="2300674" y="15899"/>
                  </a:cubicBezTo>
                  <a:lnTo>
                    <a:pt x="2300674" y="431368"/>
                  </a:lnTo>
                  <a:cubicBezTo>
                    <a:pt x="2300674" y="440148"/>
                    <a:pt x="2293556" y="447266"/>
                    <a:pt x="2284775" y="447266"/>
                  </a:cubicBezTo>
                  <a:lnTo>
                    <a:pt x="15899" y="447266"/>
                  </a:lnTo>
                  <a:cubicBezTo>
                    <a:pt x="7118" y="447266"/>
                    <a:pt x="0" y="440148"/>
                    <a:pt x="0" y="431368"/>
                  </a:cubicBezTo>
                  <a:lnTo>
                    <a:pt x="0" y="15899"/>
                  </a:lnTo>
                  <a:cubicBezTo>
                    <a:pt x="0" y="7118"/>
                    <a:pt x="7118" y="0"/>
                    <a:pt x="15899" y="0"/>
                  </a:cubicBez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TextBox 4"/>
            <p:cNvSpPr/>
            <p:nvPr/>
          </p:nvSpPr>
          <p:spPr>
            <a:xfrm>
              <a:off x="5364720" y="-217440"/>
              <a:ext cx="7790400" cy="1707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5" name="Group 5"/>
          <p:cNvGrpSpPr/>
          <p:nvPr/>
        </p:nvGrpSpPr>
        <p:grpSpPr>
          <a:xfrm>
            <a:off x="13155840" y="-747000"/>
            <a:ext cx="3535560" cy="3287160"/>
            <a:chOff x="13155840" y="-747000"/>
            <a:chExt cx="3535560" cy="3287160"/>
          </a:xfrm>
        </p:grpSpPr>
        <p:sp>
          <p:nvSpPr>
            <p:cNvPr id="166" name="Freeform 6"/>
            <p:cNvSpPr/>
            <p:nvPr/>
          </p:nvSpPr>
          <p:spPr>
            <a:xfrm>
              <a:off x="13155840" y="-498240"/>
              <a:ext cx="3535560" cy="30384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TextBox 7"/>
            <p:cNvSpPr/>
            <p:nvPr/>
          </p:nvSpPr>
          <p:spPr>
            <a:xfrm>
              <a:off x="13653360" y="-747000"/>
              <a:ext cx="2540880" cy="3287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8" name="Group 8"/>
          <p:cNvGrpSpPr/>
          <p:nvPr/>
        </p:nvGrpSpPr>
        <p:grpSpPr>
          <a:xfrm>
            <a:off x="16027200" y="-2359800"/>
            <a:ext cx="3535560" cy="3287160"/>
            <a:chOff x="16027200" y="-2359800"/>
            <a:chExt cx="3535560" cy="3287160"/>
          </a:xfrm>
        </p:grpSpPr>
        <p:sp>
          <p:nvSpPr>
            <p:cNvPr id="169" name="Freeform 9"/>
            <p:cNvSpPr/>
            <p:nvPr/>
          </p:nvSpPr>
          <p:spPr>
            <a:xfrm>
              <a:off x="16027200" y="-2111040"/>
              <a:ext cx="3535560" cy="30384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TextBox 10"/>
            <p:cNvSpPr/>
            <p:nvPr/>
          </p:nvSpPr>
          <p:spPr>
            <a:xfrm>
              <a:off x="16524720" y="-2359800"/>
              <a:ext cx="2540880" cy="3287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1" name="Group 11"/>
          <p:cNvGrpSpPr/>
          <p:nvPr/>
        </p:nvGrpSpPr>
        <p:grpSpPr>
          <a:xfrm>
            <a:off x="-1242360" y="-2359800"/>
            <a:ext cx="3535560" cy="3287160"/>
            <a:chOff x="-1242360" y="-2359800"/>
            <a:chExt cx="3535560" cy="3287160"/>
          </a:xfrm>
        </p:grpSpPr>
        <p:sp>
          <p:nvSpPr>
            <p:cNvPr id="172" name="Freeform 12"/>
            <p:cNvSpPr/>
            <p:nvPr/>
          </p:nvSpPr>
          <p:spPr>
            <a:xfrm>
              <a:off x="-1242360" y="-2111040"/>
              <a:ext cx="3535560" cy="30384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TextBox 13"/>
            <p:cNvSpPr/>
            <p:nvPr/>
          </p:nvSpPr>
          <p:spPr>
            <a:xfrm>
              <a:off x="-745200" y="-2359800"/>
              <a:ext cx="2540880" cy="3287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4" name="Group 14"/>
          <p:cNvGrpSpPr/>
          <p:nvPr/>
        </p:nvGrpSpPr>
        <p:grpSpPr>
          <a:xfrm>
            <a:off x="-1402560" y="1113840"/>
            <a:ext cx="3855600" cy="3339000"/>
            <a:chOff x="-1402560" y="1113840"/>
            <a:chExt cx="3855600" cy="3339000"/>
          </a:xfrm>
        </p:grpSpPr>
        <p:sp>
          <p:nvSpPr>
            <p:cNvPr id="175" name="Freeform 15"/>
            <p:cNvSpPr/>
            <p:nvPr/>
          </p:nvSpPr>
          <p:spPr>
            <a:xfrm>
              <a:off x="-1402560" y="1113840"/>
              <a:ext cx="3855600" cy="3339000"/>
            </a:xfrm>
            <a:custGeom>
              <a:avLst/>
              <a:gdLst/>
              <a:ah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6" name="Group 16"/>
          <p:cNvGrpSpPr/>
          <p:nvPr/>
        </p:nvGrpSpPr>
        <p:grpSpPr>
          <a:xfrm>
            <a:off x="1670040" y="-775440"/>
            <a:ext cx="3535560" cy="3287160"/>
            <a:chOff x="1670040" y="-775440"/>
            <a:chExt cx="3535560" cy="3287160"/>
          </a:xfrm>
        </p:grpSpPr>
        <p:sp>
          <p:nvSpPr>
            <p:cNvPr id="177" name="Freeform 17"/>
            <p:cNvSpPr/>
            <p:nvPr/>
          </p:nvSpPr>
          <p:spPr>
            <a:xfrm>
              <a:off x="1670040" y="-526680"/>
              <a:ext cx="3535560" cy="30384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TextBox 18"/>
            <p:cNvSpPr/>
            <p:nvPr/>
          </p:nvSpPr>
          <p:spPr>
            <a:xfrm>
              <a:off x="2167560" y="-775440"/>
              <a:ext cx="2540880" cy="3287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9" name="AutoShape 19"/>
          <p:cNvSpPr/>
          <p:nvPr/>
        </p:nvSpPr>
        <p:spPr>
          <a:xfrm>
            <a:off x="-172080" y="9610560"/>
            <a:ext cx="4834080" cy="360"/>
          </a:xfrm>
          <a:prstGeom prst="line">
            <a:avLst/>
          </a:prstGeom>
          <a:ln w="95250">
            <a:solidFill>
              <a:srgbClr val="d8a2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AutoShape 20"/>
          <p:cNvSpPr/>
          <p:nvPr/>
        </p:nvSpPr>
        <p:spPr>
          <a:xfrm>
            <a:off x="13453560" y="9563040"/>
            <a:ext cx="4834440" cy="360"/>
          </a:xfrm>
          <a:prstGeom prst="line">
            <a:avLst/>
          </a:prstGeom>
          <a:ln w="95250">
            <a:solidFill>
              <a:srgbClr val="d8a2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Freeform 21"/>
          <p:cNvSpPr/>
          <p:nvPr/>
        </p:nvSpPr>
        <p:spPr>
          <a:xfrm>
            <a:off x="17058960" y="7053840"/>
            <a:ext cx="1917000" cy="1909800"/>
          </a:xfrm>
          <a:custGeom>
            <a:avLst/>
            <a:gdLst/>
            <a:ahLst/>
            <a:rect l="l" t="t" r="r" b="b"/>
            <a:pathLst>
              <a:path w="1917658" h="1910467">
                <a:moveTo>
                  <a:pt x="0" y="0"/>
                </a:moveTo>
                <a:lnTo>
                  <a:pt x="1917658" y="0"/>
                </a:lnTo>
                <a:lnTo>
                  <a:pt x="1917658" y="1910466"/>
                </a:lnTo>
                <a:lnTo>
                  <a:pt x="0" y="191046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Freeform 22"/>
          <p:cNvSpPr/>
          <p:nvPr/>
        </p:nvSpPr>
        <p:spPr>
          <a:xfrm>
            <a:off x="-888840" y="5143680"/>
            <a:ext cx="1917000" cy="1909800"/>
          </a:xfrm>
          <a:custGeom>
            <a:avLst/>
            <a:gdLst/>
            <a:ahLst/>
            <a:rect l="l" t="t" r="r" b="b"/>
            <a:pathLst>
              <a:path w="1917658" h="1910467">
                <a:moveTo>
                  <a:pt x="0" y="0"/>
                </a:moveTo>
                <a:lnTo>
                  <a:pt x="1917658" y="0"/>
                </a:lnTo>
                <a:lnTo>
                  <a:pt x="1917658" y="1910467"/>
                </a:lnTo>
                <a:lnTo>
                  <a:pt x="0" y="19104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Freeform 23"/>
          <p:cNvSpPr/>
          <p:nvPr/>
        </p:nvSpPr>
        <p:spPr>
          <a:xfrm>
            <a:off x="525600" y="3842280"/>
            <a:ext cx="13797720" cy="5587920"/>
          </a:xfrm>
          <a:custGeom>
            <a:avLst/>
            <a:gdLst/>
            <a:ahLst/>
            <a:rect l="l" t="t" r="r" b="b"/>
            <a:pathLst>
              <a:path w="13798538" h="5588547">
                <a:moveTo>
                  <a:pt x="0" y="0"/>
                </a:moveTo>
                <a:lnTo>
                  <a:pt x="13798538" y="0"/>
                </a:lnTo>
                <a:lnTo>
                  <a:pt x="13798538" y="5588548"/>
                </a:lnTo>
                <a:lnTo>
                  <a:pt x="0" y="55885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4" name="Group 24"/>
          <p:cNvGrpSpPr/>
          <p:nvPr/>
        </p:nvGrpSpPr>
        <p:grpSpPr>
          <a:xfrm>
            <a:off x="2454120" y="2590200"/>
            <a:ext cx="7790400" cy="1070280"/>
            <a:chOff x="2454120" y="2590200"/>
            <a:chExt cx="7790400" cy="1070280"/>
          </a:xfrm>
        </p:grpSpPr>
        <p:sp>
          <p:nvSpPr>
            <p:cNvPr id="185" name="Freeform 25"/>
            <p:cNvSpPr/>
            <p:nvPr/>
          </p:nvSpPr>
          <p:spPr>
            <a:xfrm>
              <a:off x="2454120" y="2783520"/>
              <a:ext cx="7790400" cy="876960"/>
            </a:xfrm>
            <a:custGeom>
              <a:avLst/>
              <a:gdLst/>
              <a:ahLst/>
              <a:rect l="l" t="t" r="r" b="b"/>
              <a:pathLst>
                <a:path w="2300674" h="259138">
                  <a:moveTo>
                    <a:pt x="15899" y="0"/>
                  </a:moveTo>
                  <a:lnTo>
                    <a:pt x="2284775" y="0"/>
                  </a:lnTo>
                  <a:cubicBezTo>
                    <a:pt x="2293556" y="0"/>
                    <a:pt x="2300674" y="7118"/>
                    <a:pt x="2300674" y="15899"/>
                  </a:cubicBezTo>
                  <a:lnTo>
                    <a:pt x="2300674" y="243240"/>
                  </a:lnTo>
                  <a:cubicBezTo>
                    <a:pt x="2300674" y="252020"/>
                    <a:pt x="2293556" y="259138"/>
                    <a:pt x="2284775" y="259138"/>
                  </a:cubicBezTo>
                  <a:lnTo>
                    <a:pt x="15899" y="259138"/>
                  </a:lnTo>
                  <a:cubicBezTo>
                    <a:pt x="7118" y="259138"/>
                    <a:pt x="0" y="252020"/>
                    <a:pt x="0" y="243240"/>
                  </a:cubicBezTo>
                  <a:lnTo>
                    <a:pt x="0" y="15899"/>
                  </a:lnTo>
                  <a:cubicBezTo>
                    <a:pt x="0" y="7118"/>
                    <a:pt x="7118" y="0"/>
                    <a:pt x="15899" y="0"/>
                  </a:cubicBez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TextBox 26"/>
            <p:cNvSpPr/>
            <p:nvPr/>
          </p:nvSpPr>
          <p:spPr>
            <a:xfrm>
              <a:off x="2454120" y="2590200"/>
              <a:ext cx="7790400" cy="1070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7" name="TextBox 27"/>
          <p:cNvSpPr/>
          <p:nvPr/>
        </p:nvSpPr>
        <p:spPr>
          <a:xfrm>
            <a:off x="6497280" y="299880"/>
            <a:ext cx="5288040" cy="94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407"/>
              </a:lnSpc>
              <a:buNone/>
            </a:pPr>
            <a:r>
              <a:rPr b="0" lang="en-US" sz="7480" spc="-1" strike="noStrike">
                <a:solidFill>
                  <a:srgbClr val="000000"/>
                </a:solidFill>
                <a:latin typeface="Open Sans Extra Bold"/>
                <a:ea typeface="DejaVu Sans"/>
              </a:rPr>
              <a:t>MODELING</a:t>
            </a:r>
            <a:endParaRPr b="0" lang="en-IN" sz="7480" spc="-1" strike="noStrike">
              <a:latin typeface="Arial"/>
            </a:endParaRPr>
          </a:p>
        </p:txBody>
      </p:sp>
      <p:sp>
        <p:nvSpPr>
          <p:cNvPr id="188" name="TextBox 28"/>
          <p:cNvSpPr/>
          <p:nvPr/>
        </p:nvSpPr>
        <p:spPr>
          <a:xfrm>
            <a:off x="2713320" y="2731320"/>
            <a:ext cx="727164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279"/>
              </a:lnSpc>
              <a:buNone/>
            </a:pPr>
            <a:r>
              <a:rPr b="0" lang="en-US" sz="5200" spc="-1" strike="noStrike">
                <a:solidFill>
                  <a:srgbClr val="151515"/>
                </a:solidFill>
                <a:latin typeface="Canva Sans 2 Bold"/>
                <a:ea typeface="DejaVu Sans"/>
              </a:rPr>
              <a:t>Linear Regression</a:t>
            </a:r>
            <a:endParaRPr b="0" lang="en-IN" sz="5200" spc="-1" strike="noStrike">
              <a:latin typeface="Arial"/>
            </a:endParaRPr>
          </a:p>
        </p:txBody>
      </p:sp>
      <p:grpSp>
        <p:nvGrpSpPr>
          <p:cNvPr id="189" name="Group 29"/>
          <p:cNvGrpSpPr/>
          <p:nvPr/>
        </p:nvGrpSpPr>
        <p:grpSpPr>
          <a:xfrm>
            <a:off x="16027200" y="865080"/>
            <a:ext cx="3535560" cy="3287160"/>
            <a:chOff x="16027200" y="865080"/>
            <a:chExt cx="3535560" cy="3287160"/>
          </a:xfrm>
        </p:grpSpPr>
        <p:sp>
          <p:nvSpPr>
            <p:cNvPr id="190" name="Freeform 30"/>
            <p:cNvSpPr/>
            <p:nvPr/>
          </p:nvSpPr>
          <p:spPr>
            <a:xfrm>
              <a:off x="16027200" y="1113840"/>
              <a:ext cx="3535560" cy="30384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TextBox 31"/>
            <p:cNvSpPr/>
            <p:nvPr/>
          </p:nvSpPr>
          <p:spPr>
            <a:xfrm>
              <a:off x="16524720" y="865080"/>
              <a:ext cx="2540880" cy="3287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e5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2"/>
          <p:cNvGrpSpPr/>
          <p:nvPr/>
        </p:nvGrpSpPr>
        <p:grpSpPr>
          <a:xfrm>
            <a:off x="1913040" y="1944720"/>
            <a:ext cx="3334680" cy="3100320"/>
            <a:chOff x="1913040" y="1944720"/>
            <a:chExt cx="3334680" cy="3100320"/>
          </a:xfrm>
        </p:grpSpPr>
        <p:sp>
          <p:nvSpPr>
            <p:cNvPr id="193" name="Freeform 3"/>
            <p:cNvSpPr/>
            <p:nvPr/>
          </p:nvSpPr>
          <p:spPr>
            <a:xfrm>
              <a:off x="1913040" y="217944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TextBox 4"/>
            <p:cNvSpPr/>
            <p:nvPr/>
          </p:nvSpPr>
          <p:spPr>
            <a:xfrm>
              <a:off x="2382120" y="194472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5" name="Group 5"/>
          <p:cNvGrpSpPr/>
          <p:nvPr/>
        </p:nvGrpSpPr>
        <p:grpSpPr>
          <a:xfrm>
            <a:off x="1913040" y="5043600"/>
            <a:ext cx="3743280" cy="3480120"/>
            <a:chOff x="1913040" y="5043600"/>
            <a:chExt cx="3743280" cy="3480120"/>
          </a:xfrm>
        </p:grpSpPr>
        <p:sp>
          <p:nvSpPr>
            <p:cNvPr id="196" name="Freeform 6"/>
            <p:cNvSpPr/>
            <p:nvPr/>
          </p:nvSpPr>
          <p:spPr>
            <a:xfrm>
              <a:off x="1913040" y="5307120"/>
              <a:ext cx="3743280" cy="3216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TextBox 7"/>
            <p:cNvSpPr/>
            <p:nvPr/>
          </p:nvSpPr>
          <p:spPr>
            <a:xfrm>
              <a:off x="2439720" y="5043600"/>
              <a:ext cx="2690280" cy="347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8" name="Group 8"/>
          <p:cNvGrpSpPr/>
          <p:nvPr/>
        </p:nvGrpSpPr>
        <p:grpSpPr>
          <a:xfrm>
            <a:off x="-1161360" y="3349440"/>
            <a:ext cx="3743280" cy="3479760"/>
            <a:chOff x="-1161360" y="3349440"/>
            <a:chExt cx="3743280" cy="3479760"/>
          </a:xfrm>
        </p:grpSpPr>
        <p:sp>
          <p:nvSpPr>
            <p:cNvPr id="199" name="Freeform 9"/>
            <p:cNvSpPr/>
            <p:nvPr/>
          </p:nvSpPr>
          <p:spPr>
            <a:xfrm>
              <a:off x="-1161360" y="3612600"/>
              <a:ext cx="3743280" cy="3216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TextBox 10"/>
            <p:cNvSpPr/>
            <p:nvPr/>
          </p:nvSpPr>
          <p:spPr>
            <a:xfrm>
              <a:off x="-635040" y="3349440"/>
              <a:ext cx="2690280" cy="347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1" name="Group 11"/>
          <p:cNvGrpSpPr/>
          <p:nvPr/>
        </p:nvGrpSpPr>
        <p:grpSpPr>
          <a:xfrm>
            <a:off x="-633240" y="-2264400"/>
            <a:ext cx="2975400" cy="2766240"/>
            <a:chOff x="-633240" y="-2264400"/>
            <a:chExt cx="2975400" cy="2766240"/>
          </a:xfrm>
        </p:grpSpPr>
        <p:sp>
          <p:nvSpPr>
            <p:cNvPr id="202" name="Freeform 12"/>
            <p:cNvSpPr/>
            <p:nvPr/>
          </p:nvSpPr>
          <p:spPr>
            <a:xfrm>
              <a:off x="-633240" y="-2055240"/>
              <a:ext cx="2975400" cy="255708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TextBox 13"/>
            <p:cNvSpPr/>
            <p:nvPr/>
          </p:nvSpPr>
          <p:spPr>
            <a:xfrm>
              <a:off x="-214560" y="-2264400"/>
              <a:ext cx="2138400" cy="27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4" name="Group 14"/>
          <p:cNvGrpSpPr/>
          <p:nvPr/>
        </p:nvGrpSpPr>
        <p:grpSpPr>
          <a:xfrm>
            <a:off x="1818000" y="-1164960"/>
            <a:ext cx="3334680" cy="3099960"/>
            <a:chOff x="1818000" y="-1164960"/>
            <a:chExt cx="3334680" cy="3099960"/>
          </a:xfrm>
        </p:grpSpPr>
        <p:sp>
          <p:nvSpPr>
            <p:cNvPr id="205" name="Freeform 15"/>
            <p:cNvSpPr/>
            <p:nvPr/>
          </p:nvSpPr>
          <p:spPr>
            <a:xfrm>
              <a:off x="1818000" y="-93060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TextBox 16"/>
            <p:cNvSpPr/>
            <p:nvPr/>
          </p:nvSpPr>
          <p:spPr>
            <a:xfrm>
              <a:off x="2287080" y="-116496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7" name="Group 17"/>
          <p:cNvGrpSpPr/>
          <p:nvPr/>
        </p:nvGrpSpPr>
        <p:grpSpPr>
          <a:xfrm>
            <a:off x="1504440" y="8415000"/>
            <a:ext cx="3743280" cy="3479760"/>
            <a:chOff x="1504440" y="8415000"/>
            <a:chExt cx="3743280" cy="3479760"/>
          </a:xfrm>
        </p:grpSpPr>
        <p:sp>
          <p:nvSpPr>
            <p:cNvPr id="208" name="Freeform 18"/>
            <p:cNvSpPr/>
            <p:nvPr/>
          </p:nvSpPr>
          <p:spPr>
            <a:xfrm>
              <a:off x="1504440" y="8678160"/>
              <a:ext cx="3743280" cy="3216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TextBox 19"/>
            <p:cNvSpPr/>
            <p:nvPr/>
          </p:nvSpPr>
          <p:spPr>
            <a:xfrm>
              <a:off x="2031120" y="8415000"/>
              <a:ext cx="2690280" cy="347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0" name="Freeform 20"/>
          <p:cNvSpPr/>
          <p:nvPr/>
        </p:nvSpPr>
        <p:spPr>
          <a:xfrm>
            <a:off x="3376440" y="2961000"/>
            <a:ext cx="13881240" cy="6469560"/>
          </a:xfrm>
          <a:custGeom>
            <a:avLst/>
            <a:gdLst/>
            <a:ahLst/>
            <a:rect l="l" t="t" r="r" b="b"/>
            <a:pathLst>
              <a:path w="13881788" h="6470325">
                <a:moveTo>
                  <a:pt x="0" y="0"/>
                </a:moveTo>
                <a:lnTo>
                  <a:pt x="13881788" y="0"/>
                </a:lnTo>
                <a:lnTo>
                  <a:pt x="13881788" y="6470324"/>
                </a:lnTo>
                <a:lnTo>
                  <a:pt x="0" y="64703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1" name="Group 21"/>
          <p:cNvGrpSpPr/>
          <p:nvPr/>
        </p:nvGrpSpPr>
        <p:grpSpPr>
          <a:xfrm>
            <a:off x="5531400" y="26640"/>
            <a:ext cx="7790400" cy="1070640"/>
            <a:chOff x="5531400" y="26640"/>
            <a:chExt cx="7790400" cy="1070640"/>
          </a:xfrm>
        </p:grpSpPr>
        <p:sp>
          <p:nvSpPr>
            <p:cNvPr id="212" name="Freeform 22"/>
            <p:cNvSpPr/>
            <p:nvPr/>
          </p:nvSpPr>
          <p:spPr>
            <a:xfrm>
              <a:off x="5531400" y="220320"/>
              <a:ext cx="7790400" cy="876960"/>
            </a:xfrm>
            <a:custGeom>
              <a:avLst/>
              <a:gdLst/>
              <a:ahLst/>
              <a:rect l="l" t="t" r="r" b="b"/>
              <a:pathLst>
                <a:path w="2300674" h="259138">
                  <a:moveTo>
                    <a:pt x="15899" y="0"/>
                  </a:moveTo>
                  <a:lnTo>
                    <a:pt x="2284775" y="0"/>
                  </a:lnTo>
                  <a:cubicBezTo>
                    <a:pt x="2293556" y="0"/>
                    <a:pt x="2300674" y="7118"/>
                    <a:pt x="2300674" y="15899"/>
                  </a:cubicBezTo>
                  <a:lnTo>
                    <a:pt x="2300674" y="243240"/>
                  </a:lnTo>
                  <a:cubicBezTo>
                    <a:pt x="2300674" y="252020"/>
                    <a:pt x="2293556" y="259138"/>
                    <a:pt x="2284775" y="259138"/>
                  </a:cubicBezTo>
                  <a:lnTo>
                    <a:pt x="15899" y="259138"/>
                  </a:lnTo>
                  <a:cubicBezTo>
                    <a:pt x="7118" y="259138"/>
                    <a:pt x="0" y="252020"/>
                    <a:pt x="0" y="243240"/>
                  </a:cubicBezTo>
                  <a:lnTo>
                    <a:pt x="0" y="15899"/>
                  </a:lnTo>
                  <a:cubicBezTo>
                    <a:pt x="0" y="7118"/>
                    <a:pt x="7118" y="0"/>
                    <a:pt x="15899" y="0"/>
                  </a:cubicBez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TextBox 23"/>
            <p:cNvSpPr/>
            <p:nvPr/>
          </p:nvSpPr>
          <p:spPr>
            <a:xfrm>
              <a:off x="5531400" y="26640"/>
              <a:ext cx="7790400" cy="1070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4" name="Group 24"/>
          <p:cNvGrpSpPr/>
          <p:nvPr/>
        </p:nvGrpSpPr>
        <p:grpSpPr>
          <a:xfrm>
            <a:off x="-857520" y="6681240"/>
            <a:ext cx="3334680" cy="3099960"/>
            <a:chOff x="-857520" y="6681240"/>
            <a:chExt cx="3334680" cy="3099960"/>
          </a:xfrm>
        </p:grpSpPr>
        <p:sp>
          <p:nvSpPr>
            <p:cNvPr id="215" name="Freeform 25"/>
            <p:cNvSpPr/>
            <p:nvPr/>
          </p:nvSpPr>
          <p:spPr>
            <a:xfrm>
              <a:off x="-857520" y="691560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TextBox 26"/>
            <p:cNvSpPr/>
            <p:nvPr/>
          </p:nvSpPr>
          <p:spPr>
            <a:xfrm>
              <a:off x="-388440" y="668124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7" name="TextBox 27"/>
          <p:cNvSpPr/>
          <p:nvPr/>
        </p:nvSpPr>
        <p:spPr>
          <a:xfrm>
            <a:off x="5248440" y="210600"/>
            <a:ext cx="779040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279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Canva Sans 2 Bold"/>
                <a:ea typeface="DejaVu Sans"/>
              </a:rPr>
              <a:t>Output</a:t>
            </a:r>
            <a:endParaRPr b="0" lang="en-IN" sz="5200" spc="-1" strike="noStrike">
              <a:latin typeface="Arial"/>
            </a:endParaRPr>
          </a:p>
        </p:txBody>
      </p:sp>
      <p:sp>
        <p:nvSpPr>
          <p:cNvPr id="218" name="TextBox 28"/>
          <p:cNvSpPr/>
          <p:nvPr/>
        </p:nvSpPr>
        <p:spPr>
          <a:xfrm>
            <a:off x="5248440" y="1869120"/>
            <a:ext cx="8656560" cy="60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759"/>
              </a:lnSpc>
              <a:buNone/>
            </a:pPr>
            <a:r>
              <a:rPr b="0" lang="en-US" sz="3400" spc="-1" strike="noStrike">
                <a:solidFill>
                  <a:srgbClr val="000000"/>
                </a:solidFill>
                <a:latin typeface="Canva Sans 2"/>
                <a:ea typeface="DejaVu Sans"/>
              </a:rPr>
              <a:t>Linear Regression gave </a:t>
            </a:r>
            <a:r>
              <a:rPr b="0" lang="en-US" sz="3400" spc="-1" strike="noStrike">
                <a:solidFill>
                  <a:srgbClr val="000000"/>
                </a:solidFill>
                <a:latin typeface="Canva Sans 2 Bold"/>
                <a:ea typeface="DejaVu Sans"/>
              </a:rPr>
              <a:t>83%</a:t>
            </a:r>
            <a:r>
              <a:rPr b="0" lang="en-US" sz="3400" spc="-1" strike="noStrike">
                <a:solidFill>
                  <a:srgbClr val="000000"/>
                </a:solidFill>
                <a:latin typeface="Canva Sans 2"/>
                <a:ea typeface="DejaVu Sans"/>
              </a:rPr>
              <a:t> accuracy.</a:t>
            </a:r>
            <a:endParaRPr b="0" lang="en-IN" sz="3400" spc="-1" strike="noStrike">
              <a:latin typeface="Arial"/>
            </a:endParaRPr>
          </a:p>
        </p:txBody>
      </p:sp>
      <p:grpSp>
        <p:nvGrpSpPr>
          <p:cNvPr id="219" name="Group 29"/>
          <p:cNvGrpSpPr/>
          <p:nvPr/>
        </p:nvGrpSpPr>
        <p:grpSpPr>
          <a:xfrm>
            <a:off x="-752760" y="369000"/>
            <a:ext cx="3334680" cy="3099960"/>
            <a:chOff x="-752760" y="369000"/>
            <a:chExt cx="3334680" cy="3099960"/>
          </a:xfrm>
        </p:grpSpPr>
        <p:sp>
          <p:nvSpPr>
            <p:cNvPr id="220" name="Freeform 30"/>
            <p:cNvSpPr/>
            <p:nvPr/>
          </p:nvSpPr>
          <p:spPr>
            <a:xfrm>
              <a:off x="-752760" y="603360"/>
              <a:ext cx="3334680" cy="2865600"/>
            </a:xfrm>
            <a:custGeom>
              <a:avLst/>
              <a:gd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TextBox 31"/>
            <p:cNvSpPr/>
            <p:nvPr/>
          </p:nvSpPr>
          <p:spPr>
            <a:xfrm>
              <a:off x="-283680" y="369000"/>
              <a:ext cx="2396520" cy="309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2" name="Group 32"/>
          <p:cNvGrpSpPr/>
          <p:nvPr/>
        </p:nvGrpSpPr>
        <p:grpSpPr>
          <a:xfrm>
            <a:off x="11764080" y="7941600"/>
            <a:ext cx="6069240" cy="2018520"/>
            <a:chOff x="11764080" y="7941600"/>
            <a:chExt cx="6069240" cy="2018520"/>
          </a:xfrm>
        </p:grpSpPr>
        <p:sp>
          <p:nvSpPr>
            <p:cNvPr id="223" name="Freeform 33"/>
            <p:cNvSpPr/>
            <p:nvPr/>
          </p:nvSpPr>
          <p:spPr>
            <a:xfrm rot="10800000">
              <a:off x="11764080" y="7941600"/>
              <a:ext cx="6069240" cy="2018520"/>
            </a:xfrm>
            <a:custGeom>
              <a:avLst/>
              <a:gdLst/>
              <a:ahLst/>
              <a:rect l="l" t="t" r="r" b="b"/>
              <a:pathLst>
                <a:path w="5168994" h="1719607">
                  <a:moveTo>
                    <a:pt x="5005164" y="0"/>
                  </a:moveTo>
                  <a:lnTo>
                    <a:pt x="0" y="0"/>
                  </a:lnTo>
                  <a:lnTo>
                    <a:pt x="0" y="1719607"/>
                  </a:lnTo>
                  <a:lnTo>
                    <a:pt x="76200" y="1719607"/>
                  </a:lnTo>
                  <a:lnTo>
                    <a:pt x="76200" y="76200"/>
                  </a:lnTo>
                  <a:lnTo>
                    <a:pt x="5168994" y="76200"/>
                  </a:lnTo>
                  <a:lnTo>
                    <a:pt x="5168994" y="0"/>
                  </a:lnTo>
                  <a:close/>
                </a:path>
              </a:pathLst>
            </a:custGeom>
            <a:solidFill>
              <a:srgbClr val="d8a21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DAFyoOKrsw8</dc:identifier>
  <dc:language>en-IN</dc:language>
  <cp:lastModifiedBy/>
  <dcterms:modified xsi:type="dcterms:W3CDTF">2024-01-18T11:07:22Z</dcterms:modified>
  <cp:revision>3</cp:revision>
  <dc:subject/>
  <dc:title>Gray Yellow Modern Professional Business Strategy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